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0"/>
  </p:notesMasterIdLst>
  <p:handoutMasterIdLst>
    <p:handoutMasterId r:id="rId21"/>
  </p:handoutMasterIdLst>
  <p:sldIdLst>
    <p:sldId id="340" r:id="rId2"/>
    <p:sldId id="361" r:id="rId3"/>
    <p:sldId id="327" r:id="rId4"/>
    <p:sldId id="343" r:id="rId5"/>
    <p:sldId id="391" r:id="rId6"/>
    <p:sldId id="392" r:id="rId7"/>
    <p:sldId id="339" r:id="rId8"/>
    <p:sldId id="342" r:id="rId9"/>
    <p:sldId id="360" r:id="rId10"/>
    <p:sldId id="395" r:id="rId11"/>
    <p:sldId id="393" r:id="rId12"/>
    <p:sldId id="389" r:id="rId13"/>
    <p:sldId id="390" r:id="rId14"/>
    <p:sldId id="396" r:id="rId15"/>
    <p:sldId id="394" r:id="rId16"/>
    <p:sldId id="398" r:id="rId17"/>
    <p:sldId id="388" r:id="rId18"/>
    <p:sldId id="35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8000"/>
    <a:srgbClr val="6600CC"/>
    <a:srgbClr val="CC0000"/>
    <a:srgbClr val="FFFF66"/>
    <a:srgbClr val="CC00FF"/>
    <a:srgbClr val="336600"/>
    <a:srgbClr val="FFFF99"/>
    <a:srgbClr val="EAEAEA"/>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1" autoAdjust="0"/>
    <p:restoredTop sz="82220" autoAdjust="0"/>
  </p:normalViewPr>
  <p:slideViewPr>
    <p:cSldViewPr snapToGrid="0">
      <p:cViewPr varScale="1">
        <p:scale>
          <a:sx n="88" d="100"/>
          <a:sy n="88" d="100"/>
        </p:scale>
        <p:origin x="150" y="96"/>
      </p:cViewPr>
      <p:guideLst>
        <p:guide orient="horz" pos="2160"/>
        <p:guide pos="3840"/>
      </p:guideLst>
    </p:cSldViewPr>
  </p:slideViewPr>
  <p:notesTextViewPr>
    <p:cViewPr>
      <p:scale>
        <a:sx n="1" d="1"/>
        <a:sy n="1" d="1"/>
      </p:scale>
      <p:origin x="0" y="-450"/>
    </p:cViewPr>
  </p:notesText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6"/>
            <a:ext cx="2971697" cy="458446"/>
          </a:xfrm>
          <a:prstGeom prst="rect">
            <a:avLst/>
          </a:prstGeom>
        </p:spPr>
        <p:txBody>
          <a:bodyPr vert="horz" lIns="90147" tIns="45074" rIns="90147" bIns="45074" rtlCol="0"/>
          <a:lstStyle>
            <a:lvl1pPr algn="l">
              <a:defRPr sz="1200"/>
            </a:lvl1pPr>
          </a:lstStyle>
          <a:p>
            <a:endParaRPr lang="en-US" dirty="0"/>
          </a:p>
        </p:txBody>
      </p:sp>
      <p:sp>
        <p:nvSpPr>
          <p:cNvPr id="3" name="Date Placeholder 2"/>
          <p:cNvSpPr>
            <a:spLocks noGrp="1"/>
          </p:cNvSpPr>
          <p:nvPr>
            <p:ph type="dt" sz="quarter" idx="1"/>
          </p:nvPr>
        </p:nvSpPr>
        <p:spPr>
          <a:xfrm>
            <a:off x="3884755" y="6"/>
            <a:ext cx="2971697" cy="458446"/>
          </a:xfrm>
          <a:prstGeom prst="rect">
            <a:avLst/>
          </a:prstGeom>
        </p:spPr>
        <p:txBody>
          <a:bodyPr vert="horz" lIns="90147" tIns="45074" rIns="90147" bIns="45074" rtlCol="0"/>
          <a:lstStyle>
            <a:lvl1pPr algn="r">
              <a:defRPr sz="1200"/>
            </a:lvl1pPr>
          </a:lstStyle>
          <a:p>
            <a:fld id="{15784896-66EC-4C86-9275-04FBA8AE50FC}" type="datetimeFigureOut">
              <a:rPr lang="en-US" smtClean="0"/>
              <a:pPr/>
              <a:t>6/3/2022</a:t>
            </a:fld>
            <a:endParaRPr lang="en-US" dirty="0"/>
          </a:p>
        </p:txBody>
      </p:sp>
      <p:sp>
        <p:nvSpPr>
          <p:cNvPr id="4" name="Footer Placeholder 3"/>
          <p:cNvSpPr>
            <a:spLocks noGrp="1"/>
          </p:cNvSpPr>
          <p:nvPr>
            <p:ph type="ftr" sz="quarter" idx="2"/>
          </p:nvPr>
        </p:nvSpPr>
        <p:spPr>
          <a:xfrm>
            <a:off x="2" y="8685557"/>
            <a:ext cx="2971697" cy="458446"/>
          </a:xfrm>
          <a:prstGeom prst="rect">
            <a:avLst/>
          </a:prstGeom>
        </p:spPr>
        <p:txBody>
          <a:bodyPr vert="horz" lIns="90147" tIns="45074" rIns="90147" bIns="4507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755" y="8685557"/>
            <a:ext cx="2971697" cy="458446"/>
          </a:xfrm>
          <a:prstGeom prst="rect">
            <a:avLst/>
          </a:prstGeom>
        </p:spPr>
        <p:txBody>
          <a:bodyPr vert="horz" lIns="90147" tIns="45074" rIns="90147" bIns="45074" rtlCol="0" anchor="b"/>
          <a:lstStyle>
            <a:lvl1pPr algn="r">
              <a:defRPr sz="1200"/>
            </a:lvl1pPr>
          </a:lstStyle>
          <a:p>
            <a:fld id="{A032FD41-757D-4ACB-8A44-9F06EAACA8DA}" type="slidenum">
              <a:rPr lang="en-US" smtClean="0"/>
              <a:pPr/>
              <a:t>‹#›</a:t>
            </a:fld>
            <a:endParaRPr lang="en-US" dirty="0"/>
          </a:p>
        </p:txBody>
      </p:sp>
    </p:spTree>
    <p:extLst>
      <p:ext uri="{BB962C8B-B14F-4D97-AF65-F5344CB8AC3E}">
        <p14:creationId xmlns:p14="http://schemas.microsoft.com/office/powerpoint/2010/main" val="3015405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1800" cy="458789"/>
          </a:xfrm>
          <a:prstGeom prst="rect">
            <a:avLst/>
          </a:prstGeom>
        </p:spPr>
        <p:txBody>
          <a:bodyPr vert="horz" lIns="92016" tIns="46008" rIns="92016" bIns="46008" rtlCol="0"/>
          <a:lstStyle>
            <a:lvl1pPr algn="l">
              <a:defRPr sz="1200"/>
            </a:lvl1pPr>
          </a:lstStyle>
          <a:p>
            <a:endParaRPr lang="en-US" dirty="0"/>
          </a:p>
        </p:txBody>
      </p:sp>
      <p:sp>
        <p:nvSpPr>
          <p:cNvPr id="3" name="Date Placeholder 2"/>
          <p:cNvSpPr>
            <a:spLocks noGrp="1"/>
          </p:cNvSpPr>
          <p:nvPr>
            <p:ph type="dt" idx="1"/>
          </p:nvPr>
        </p:nvSpPr>
        <p:spPr>
          <a:xfrm>
            <a:off x="3884617" y="1"/>
            <a:ext cx="2971800" cy="458789"/>
          </a:xfrm>
          <a:prstGeom prst="rect">
            <a:avLst/>
          </a:prstGeom>
        </p:spPr>
        <p:txBody>
          <a:bodyPr vert="horz" lIns="92016" tIns="46008" rIns="92016" bIns="46008" rtlCol="0"/>
          <a:lstStyle>
            <a:lvl1pPr algn="r">
              <a:defRPr sz="1200"/>
            </a:lvl1pPr>
          </a:lstStyle>
          <a:p>
            <a:fld id="{BBBED9B7-A1C3-435D-8523-8EE144C37216}" type="datetimeFigureOut">
              <a:rPr lang="en-US" smtClean="0"/>
              <a:pPr/>
              <a:t>6/3/2022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2016" tIns="46008" rIns="92016" bIns="46008" rtlCol="0" anchor="ctr"/>
          <a:lstStyle/>
          <a:p>
            <a:endParaRPr lang="en-US" dirty="0"/>
          </a:p>
        </p:txBody>
      </p:sp>
      <p:sp>
        <p:nvSpPr>
          <p:cNvPr id="5" name="Notes Placeholder 4"/>
          <p:cNvSpPr>
            <a:spLocks noGrp="1"/>
          </p:cNvSpPr>
          <p:nvPr>
            <p:ph type="body" sz="quarter" idx="3"/>
          </p:nvPr>
        </p:nvSpPr>
        <p:spPr>
          <a:xfrm>
            <a:off x="685800" y="4400552"/>
            <a:ext cx="5486400" cy="3600450"/>
          </a:xfrm>
          <a:prstGeom prst="rect">
            <a:avLst/>
          </a:prstGeom>
        </p:spPr>
        <p:txBody>
          <a:bodyPr vert="horz" lIns="92016" tIns="46008" rIns="92016" bIns="4600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685217"/>
            <a:ext cx="2971800" cy="458789"/>
          </a:xfrm>
          <a:prstGeom prst="rect">
            <a:avLst/>
          </a:prstGeom>
        </p:spPr>
        <p:txBody>
          <a:bodyPr vert="horz" lIns="92016" tIns="46008" rIns="92016" bIns="460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7" y="8685217"/>
            <a:ext cx="2971800" cy="458789"/>
          </a:xfrm>
          <a:prstGeom prst="rect">
            <a:avLst/>
          </a:prstGeom>
        </p:spPr>
        <p:txBody>
          <a:bodyPr vert="horz" lIns="92016" tIns="46008" rIns="92016" bIns="46008" rtlCol="0" anchor="b"/>
          <a:lstStyle>
            <a:lvl1pPr algn="r">
              <a:defRPr sz="1200"/>
            </a:lvl1pPr>
          </a:lstStyle>
          <a:p>
            <a:fld id="{AB700BFF-B61D-4D69-B3F9-D1C9BB47521B}" type="slidenum">
              <a:rPr lang="en-US" smtClean="0"/>
              <a:pPr/>
              <a:t>‹#›</a:t>
            </a:fld>
            <a:endParaRPr lang="en-US" dirty="0"/>
          </a:p>
        </p:txBody>
      </p:sp>
    </p:spTree>
    <p:extLst>
      <p:ext uri="{BB962C8B-B14F-4D97-AF65-F5344CB8AC3E}">
        <p14:creationId xmlns:p14="http://schemas.microsoft.com/office/powerpoint/2010/main" val="390623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1</a:t>
            </a:fld>
            <a:endParaRPr lang="en-US" dirty="0"/>
          </a:p>
        </p:txBody>
      </p:sp>
    </p:spTree>
    <p:extLst>
      <p:ext uri="{BB962C8B-B14F-4D97-AF65-F5344CB8AC3E}">
        <p14:creationId xmlns:p14="http://schemas.microsoft.com/office/powerpoint/2010/main" val="3501668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Downtown</a:t>
            </a:r>
            <a:r>
              <a:rPr lang="en-US" b="1" baseline="0" dirty="0" smtClean="0"/>
              <a:t> Use Table:</a:t>
            </a:r>
          </a:p>
          <a:p>
            <a:r>
              <a:rPr lang="en-US" baseline="0" dirty="0" smtClean="0"/>
              <a:t>If a use is not listed or the box is blank - it’s not allowed in a particular district or any of the downtown districts</a:t>
            </a:r>
          </a:p>
          <a:p>
            <a:r>
              <a:rPr lang="en-US" baseline="0" dirty="0" smtClean="0"/>
              <a:t>Unless noted otherwise, uses listed in the Downtown Use Table will be the predominant use of the land.  </a:t>
            </a:r>
          </a:p>
          <a:p>
            <a:r>
              <a:rPr lang="en-US" baseline="0" dirty="0" smtClean="0"/>
              <a:t>If a use is noted as accessory, it is only accessory to a permitted use.</a:t>
            </a:r>
          </a:p>
          <a:p>
            <a:endParaRPr lang="en-US" baseline="0" dirty="0" smtClean="0"/>
          </a:p>
          <a:p>
            <a:r>
              <a:rPr lang="en-US" b="1" i="1" baseline="0" dirty="0" smtClean="0"/>
              <a:t>Conditional Use </a:t>
            </a:r>
            <a:r>
              <a:rPr lang="en-US" baseline="0" dirty="0" smtClean="0"/>
              <a:t>– is a use that requires additional review to determine if appropriate</a:t>
            </a:r>
          </a:p>
          <a:p>
            <a:r>
              <a:rPr lang="en-US" b="1" dirty="0" smtClean="0"/>
              <a:t>Purpose</a:t>
            </a:r>
            <a:r>
              <a:rPr lang="en-US" b="1" baseline="0" dirty="0" smtClean="0"/>
              <a:t> </a:t>
            </a:r>
            <a:r>
              <a:rPr lang="en-US" baseline="0" dirty="0" smtClean="0"/>
              <a:t>- </a:t>
            </a:r>
            <a:r>
              <a:rPr lang="en-US" dirty="0" smtClean="0"/>
              <a:t>to allow for review of uses which would not be appropriate generally or without certain restrictions throughout a zoning district but which, if controlled as to the number, area, location or relation to the neighborhood, would promote the health, safety, and welfare of the community</a:t>
            </a:r>
          </a:p>
          <a:p>
            <a:r>
              <a:rPr lang="en-US" baseline="0" dirty="0" smtClean="0"/>
              <a:t>Triggers review by staff and notification process to adjacent property owners and Planning &amp; Zoning Commission review/determination</a:t>
            </a:r>
          </a:p>
          <a:p>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10</a:t>
            </a:fld>
            <a:endParaRPr lang="en-US" dirty="0"/>
          </a:p>
        </p:txBody>
      </p:sp>
    </p:spTree>
    <p:extLst>
      <p:ext uri="{BB962C8B-B14F-4D97-AF65-F5344CB8AC3E}">
        <p14:creationId xmlns:p14="http://schemas.microsoft.com/office/powerpoint/2010/main" val="231317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setbacks</a:t>
            </a:r>
            <a:r>
              <a:rPr lang="en-US" baseline="0" dirty="0" smtClean="0"/>
              <a:t> were re-assessed to help provide more options for future development including:  front, interior side and exterior side.</a:t>
            </a:r>
          </a:p>
          <a:p>
            <a:r>
              <a:rPr lang="en-US" baseline="0" dirty="0" smtClean="0"/>
              <a:t>Existing setbacks in most of the downtown zones (RDD, GC and LI) required:</a:t>
            </a:r>
          </a:p>
          <a:p>
            <a:r>
              <a:rPr lang="en-US" baseline="0" dirty="0" smtClean="0"/>
              <a:t>25ft front setback </a:t>
            </a:r>
          </a:p>
          <a:p>
            <a:r>
              <a:rPr lang="en-US" baseline="0" dirty="0" smtClean="0"/>
              <a:t>25ft exterior side setback</a:t>
            </a:r>
          </a:p>
          <a:p>
            <a:r>
              <a:rPr lang="en-US" baseline="0" dirty="0" smtClean="0"/>
              <a:t>15ft interior side setback</a:t>
            </a:r>
          </a:p>
          <a:p>
            <a:r>
              <a:rPr lang="en-US" baseline="0" dirty="0" smtClean="0"/>
              <a:t>50ft – minimum lot width</a:t>
            </a:r>
          </a:p>
          <a:p>
            <a:r>
              <a:rPr lang="en-US" b="1" i="1" baseline="0" dirty="0" smtClean="0"/>
              <a:t>CBD – no change in setbacks as already ability to build up to the property line in downtown core</a:t>
            </a:r>
          </a:p>
          <a:p>
            <a:r>
              <a:rPr lang="en-US" b="1" i="1" baseline="0" dirty="0" smtClean="0"/>
              <a:t>GC-D </a:t>
            </a:r>
            <a:r>
              <a:rPr lang="en-US" b="1" i="1" baseline="0" dirty="0" smtClean="0"/>
              <a:t>Propose:</a:t>
            </a:r>
          </a:p>
          <a:p>
            <a:r>
              <a:rPr lang="en-US" b="1" baseline="0" dirty="0" smtClean="0"/>
              <a:t>15ft front setback </a:t>
            </a:r>
            <a:r>
              <a:rPr lang="en-US" b="0" i="1" baseline="0" dirty="0" smtClean="0"/>
              <a:t>– 10ft </a:t>
            </a:r>
            <a:r>
              <a:rPr lang="en-US" b="0" i="1" baseline="0" dirty="0" smtClean="0"/>
              <a:t>reduction; </a:t>
            </a:r>
            <a:r>
              <a:rPr lang="en-US" b="1" baseline="0" dirty="0" smtClean="0"/>
              <a:t>Interior </a:t>
            </a:r>
            <a:r>
              <a:rPr lang="en-US" b="1" baseline="0" dirty="0" smtClean="0"/>
              <a:t>side setback:   Residential – 5ft; All other uses – No </a:t>
            </a:r>
            <a:r>
              <a:rPr lang="en-US" b="1" baseline="0" dirty="0" smtClean="0"/>
              <a:t>minimum; 15ft </a:t>
            </a:r>
            <a:r>
              <a:rPr lang="en-US" b="1" baseline="0" dirty="0" smtClean="0"/>
              <a:t>exterior side setback </a:t>
            </a:r>
            <a:r>
              <a:rPr lang="en-US" b="0" i="1" baseline="0" dirty="0" smtClean="0"/>
              <a:t>– 10ft reduction </a:t>
            </a:r>
          </a:p>
          <a:p>
            <a:r>
              <a:rPr lang="en-US" b="1" baseline="0" dirty="0" smtClean="0"/>
              <a:t>Rear setback: Residential – 5ft; 1ft from alley; All other uses – No minimum</a:t>
            </a:r>
          </a:p>
          <a:p>
            <a:r>
              <a:rPr lang="en-US" b="0" i="1" baseline="0" dirty="0" smtClean="0"/>
              <a:t>Building coverage/Open space limitations - related single-family and multi-family residential </a:t>
            </a:r>
            <a:r>
              <a:rPr lang="en-US" b="0" i="1" baseline="0" dirty="0" smtClean="0"/>
              <a:t>projects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RDD Propose:  10ft front setback; No interior side setback; 15ft exterior side setback; no minimum rear setback</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LID Propose: </a:t>
            </a:r>
            <a:endParaRPr lang="en-US" b="0" i="0" baseline="0" dirty="0" smtClean="0"/>
          </a:p>
        </p:txBody>
      </p:sp>
      <p:sp>
        <p:nvSpPr>
          <p:cNvPr id="4" name="Slide Number Placeholder 3"/>
          <p:cNvSpPr>
            <a:spLocks noGrp="1"/>
          </p:cNvSpPr>
          <p:nvPr>
            <p:ph type="sldNum" sz="quarter" idx="10"/>
          </p:nvPr>
        </p:nvSpPr>
        <p:spPr/>
        <p:txBody>
          <a:bodyPr/>
          <a:lstStyle/>
          <a:p>
            <a:fld id="{AB700BFF-B61D-4D69-B3F9-D1C9BB47521B}" type="slidenum">
              <a:rPr lang="en-US" smtClean="0"/>
              <a:pPr/>
              <a:t>11</a:t>
            </a:fld>
            <a:endParaRPr lang="en-US" dirty="0"/>
          </a:p>
        </p:txBody>
      </p:sp>
    </p:spTree>
    <p:extLst>
      <p:ext uri="{BB962C8B-B14F-4D97-AF65-F5344CB8AC3E}">
        <p14:creationId xmlns:p14="http://schemas.microsoft.com/office/powerpoint/2010/main" val="199688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appeal option provides a public process for</a:t>
            </a:r>
            <a:r>
              <a:rPr lang="en-US" baseline="0" dirty="0" smtClean="0"/>
              <a:t> anyone to comment on the conditional use request extending a non-conforming use status.  </a:t>
            </a:r>
          </a:p>
          <a:p>
            <a:endParaRPr lang="en-US" baseline="0" dirty="0" smtClean="0"/>
          </a:p>
          <a:p>
            <a:r>
              <a:rPr lang="en-US" baseline="0" dirty="0" smtClean="0"/>
              <a:t>Notices are required to be sent to adjacent property owners and meetings are publicly </a:t>
            </a:r>
            <a:r>
              <a:rPr lang="en-US" baseline="0" dirty="0" smtClean="0"/>
              <a:t>posted.</a:t>
            </a:r>
          </a:p>
          <a:p>
            <a:endParaRPr lang="en-US" dirty="0" smtClean="0"/>
          </a:p>
          <a:p>
            <a:r>
              <a:rPr lang="en-US" b="1" i="1" dirty="0" smtClean="0"/>
              <a:t>Example:</a:t>
            </a:r>
            <a:r>
              <a:rPr lang="en-US" b="1" i="1" baseline="0" dirty="0" smtClean="0"/>
              <a:t> </a:t>
            </a:r>
            <a:r>
              <a:rPr lang="en-US" b="1" i="1" baseline="0" dirty="0" smtClean="0"/>
              <a:t>Case 22-12 – 312 Hilltop Ave – allow residential expansion in a Light </a:t>
            </a:r>
            <a:r>
              <a:rPr lang="en-US" b="1" i="1" baseline="0" dirty="0" smtClean="0"/>
              <a:t>Industrial Zoning District</a:t>
            </a:r>
            <a:endParaRPr lang="en-US" b="1" i="1"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12</a:t>
            </a:fld>
            <a:endParaRPr lang="en-US" dirty="0"/>
          </a:p>
        </p:txBody>
      </p:sp>
    </p:spTree>
    <p:extLst>
      <p:ext uri="{BB962C8B-B14F-4D97-AF65-F5344CB8AC3E}">
        <p14:creationId xmlns:p14="http://schemas.microsoft.com/office/powerpoint/2010/main" val="273370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Research:</a:t>
            </a:r>
            <a:r>
              <a:rPr lang="en-US" b="1" i="1" baseline="0" dirty="0" smtClean="0"/>
              <a:t>  </a:t>
            </a:r>
          </a:p>
          <a:p>
            <a:r>
              <a:rPr lang="en-US" b="1" i="1" baseline="0" dirty="0" smtClean="0"/>
              <a:t>City of Wichita Falls – 2 years</a:t>
            </a:r>
          </a:p>
          <a:p>
            <a:r>
              <a:rPr lang="en-US" baseline="0" dirty="0" smtClean="0"/>
              <a:t>*Edinburg – 2 part categorization:  </a:t>
            </a:r>
          </a:p>
          <a:p>
            <a:r>
              <a:rPr lang="en-US" baseline="0" dirty="0" smtClean="0"/>
              <a:t>Minor Non-conforming Use – discontinued for 12 months; </a:t>
            </a:r>
          </a:p>
          <a:p>
            <a:r>
              <a:rPr lang="en-US" baseline="0" dirty="0" smtClean="0"/>
              <a:t>Major Non-conforming Use – discontinuance for 6 consecutive months </a:t>
            </a:r>
          </a:p>
          <a:p>
            <a:r>
              <a:rPr lang="en-US" b="1" i="1" baseline="0" dirty="0" smtClean="0"/>
              <a:t>Results:  </a:t>
            </a:r>
          </a:p>
          <a:p>
            <a:r>
              <a:rPr lang="en-US" baseline="0" dirty="0" smtClean="0"/>
              <a:t>1 – 2yrs (Waco);</a:t>
            </a:r>
          </a:p>
          <a:p>
            <a:r>
              <a:rPr lang="en-US" baseline="0" dirty="0" smtClean="0"/>
              <a:t>4 – 1yrs (Beaumont, Denton, Edinburg, San Angelo);  </a:t>
            </a:r>
          </a:p>
          <a:p>
            <a:r>
              <a:rPr lang="en-US" baseline="0" dirty="0" smtClean="0"/>
              <a:t>5 – 6mo (Abilene, Edinburg, McAllen, Odessa, Tyler);  </a:t>
            </a:r>
          </a:p>
          <a:p>
            <a:r>
              <a:rPr lang="en-US" baseline="0" dirty="0" smtClean="0"/>
              <a:t>2 – 3mo (College Station &amp; Lewisville)</a:t>
            </a:r>
          </a:p>
        </p:txBody>
      </p:sp>
      <p:sp>
        <p:nvSpPr>
          <p:cNvPr id="4" name="Slide Number Placeholder 3"/>
          <p:cNvSpPr>
            <a:spLocks noGrp="1"/>
          </p:cNvSpPr>
          <p:nvPr>
            <p:ph type="sldNum" sz="quarter" idx="10"/>
          </p:nvPr>
        </p:nvSpPr>
        <p:spPr/>
        <p:txBody>
          <a:bodyPr/>
          <a:lstStyle/>
          <a:p>
            <a:fld id="{AB700BFF-B61D-4D69-B3F9-D1C9BB47521B}" type="slidenum">
              <a:rPr lang="en-US" smtClean="0"/>
              <a:pPr/>
              <a:t>13</a:t>
            </a:fld>
            <a:endParaRPr lang="en-US" dirty="0"/>
          </a:p>
        </p:txBody>
      </p:sp>
    </p:spTree>
    <p:extLst>
      <p:ext uri="{BB962C8B-B14F-4D97-AF65-F5344CB8AC3E}">
        <p14:creationId xmlns:p14="http://schemas.microsoft.com/office/powerpoint/2010/main" val="233655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Revisions:</a:t>
            </a:r>
          </a:p>
          <a:p>
            <a:r>
              <a:rPr lang="en-US" baseline="0" dirty="0" smtClean="0"/>
              <a:t>Household Care Facility – provides all encompassing definition covering elderly, disable, orphaned, abandoned, abused or neglected children, victims of domestic violence, persons temporarily homeless due to fire/natural disaster living together with no more than 2 supervisory personnel.</a:t>
            </a:r>
          </a:p>
          <a:p>
            <a:endParaRPr lang="en-US" baseline="0" dirty="0" smtClean="0"/>
          </a:p>
          <a:p>
            <a:r>
              <a:rPr lang="en-US" baseline="0" dirty="0" smtClean="0"/>
              <a:t>Structured Sober Living Facility – new definition to address alcoholic and narcotic recovery group living scenarios; in recent years have rec’d an increased volume of calls inquiring about use of large single family homes for these uses this allows the use to be defined and added to various zoning districts to provide some level of </a:t>
            </a:r>
            <a:r>
              <a:rPr lang="en-US" baseline="0" dirty="0" err="1" smtClean="0"/>
              <a:t>dev’t</a:t>
            </a:r>
            <a:r>
              <a:rPr lang="en-US" baseline="0" dirty="0" smtClean="0"/>
              <a:t> parameters.</a:t>
            </a:r>
            <a:endParaRPr lang="en-US" dirty="0" smtClean="0"/>
          </a:p>
        </p:txBody>
      </p:sp>
      <p:sp>
        <p:nvSpPr>
          <p:cNvPr id="4" name="Slide Number Placeholder 3"/>
          <p:cNvSpPr>
            <a:spLocks noGrp="1"/>
          </p:cNvSpPr>
          <p:nvPr>
            <p:ph type="sldNum" sz="quarter" idx="10"/>
          </p:nvPr>
        </p:nvSpPr>
        <p:spPr/>
        <p:txBody>
          <a:bodyPr/>
          <a:lstStyle/>
          <a:p>
            <a:fld id="{AB700BFF-B61D-4D69-B3F9-D1C9BB47521B}" type="slidenum">
              <a:rPr lang="en-US" smtClean="0"/>
              <a:pPr/>
              <a:t>14</a:t>
            </a:fld>
            <a:endParaRPr lang="en-US" dirty="0"/>
          </a:p>
        </p:txBody>
      </p:sp>
    </p:spTree>
    <p:extLst>
      <p:ext uri="{BB962C8B-B14F-4D97-AF65-F5344CB8AC3E}">
        <p14:creationId xmlns:p14="http://schemas.microsoft.com/office/powerpoint/2010/main" val="77958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smtClean="0"/>
          </a:p>
        </p:txBody>
      </p:sp>
      <p:sp>
        <p:nvSpPr>
          <p:cNvPr id="4" name="Slide Number Placeholder 3"/>
          <p:cNvSpPr>
            <a:spLocks noGrp="1"/>
          </p:cNvSpPr>
          <p:nvPr>
            <p:ph type="sldNum" sz="quarter" idx="10"/>
          </p:nvPr>
        </p:nvSpPr>
        <p:spPr/>
        <p:txBody>
          <a:bodyPr/>
          <a:lstStyle/>
          <a:p>
            <a:fld id="{AB700BFF-B61D-4D69-B3F9-D1C9BB47521B}" type="slidenum">
              <a:rPr lang="en-US" smtClean="0"/>
              <a:pPr/>
              <a:t>15</a:t>
            </a:fld>
            <a:endParaRPr lang="en-US" dirty="0"/>
          </a:p>
        </p:txBody>
      </p:sp>
    </p:spTree>
    <p:extLst>
      <p:ext uri="{BB962C8B-B14F-4D97-AF65-F5344CB8AC3E}">
        <p14:creationId xmlns:p14="http://schemas.microsoft.com/office/powerpoint/2010/main" val="3652928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smtClean="0"/>
          </a:p>
        </p:txBody>
      </p:sp>
      <p:sp>
        <p:nvSpPr>
          <p:cNvPr id="4" name="Slide Number Placeholder 3"/>
          <p:cNvSpPr>
            <a:spLocks noGrp="1"/>
          </p:cNvSpPr>
          <p:nvPr>
            <p:ph type="sldNum" sz="quarter" idx="10"/>
          </p:nvPr>
        </p:nvSpPr>
        <p:spPr/>
        <p:txBody>
          <a:bodyPr/>
          <a:lstStyle/>
          <a:p>
            <a:fld id="{AB700BFF-B61D-4D69-B3F9-D1C9BB47521B}" type="slidenum">
              <a:rPr lang="en-US" smtClean="0"/>
              <a:pPr/>
              <a:t>16</a:t>
            </a:fld>
            <a:endParaRPr lang="en-US" dirty="0"/>
          </a:p>
        </p:txBody>
      </p:sp>
    </p:spTree>
    <p:extLst>
      <p:ext uri="{BB962C8B-B14F-4D97-AF65-F5344CB8AC3E}">
        <p14:creationId xmlns:p14="http://schemas.microsoft.com/office/powerpoint/2010/main" val="329183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a:t>
            </a:r>
            <a:r>
              <a:rPr lang="en-US" baseline="0" dirty="0" smtClean="0"/>
              <a:t> </a:t>
            </a:r>
            <a:r>
              <a:rPr lang="en-US" baseline="0" dirty="0" smtClean="0"/>
              <a:t>zone changes &amp; the draft Downtown Use </a:t>
            </a:r>
            <a:r>
              <a:rPr lang="en-US" baseline="0" dirty="0" smtClean="0"/>
              <a:t>Table presented during this work session to both the Planning &amp; Zoning Commission and the Downtown Zoning Stakeholder Committee initially created in July 2021 </a:t>
            </a:r>
            <a:r>
              <a:rPr lang="en-US" i="1" baseline="0" dirty="0" smtClean="0">
                <a:solidFill>
                  <a:schemeClr val="accent6">
                    <a:lumMod val="75000"/>
                  </a:schemeClr>
                </a:solidFill>
              </a:rPr>
              <a:t>(owners/tenants </a:t>
            </a:r>
            <a:r>
              <a:rPr lang="en-US" i="1" baseline="0" dirty="0" smtClean="0">
                <a:solidFill>
                  <a:schemeClr val="accent6">
                    <a:lumMod val="75000"/>
                  </a:schemeClr>
                </a:solidFill>
              </a:rPr>
              <a:t>throughout downtown to assist staff through Diagnostic implementation phase</a:t>
            </a:r>
            <a:r>
              <a:rPr lang="en-US" i="1" baseline="0" dirty="0" smtClean="0">
                <a:solidFill>
                  <a:schemeClr val="accent6">
                    <a:lumMod val="75000"/>
                  </a:schemeClr>
                </a:solidFill>
              </a:rPr>
              <a:t>)</a:t>
            </a:r>
          </a:p>
          <a:p>
            <a:endParaRPr lang="en-US" baseline="0" dirty="0" smtClean="0"/>
          </a:p>
          <a:p>
            <a:r>
              <a:rPr lang="en-US" baseline="0" dirty="0" smtClean="0"/>
              <a:t>2</a:t>
            </a:r>
            <a:r>
              <a:rPr lang="en-US" baseline="30000" dirty="0" smtClean="0"/>
              <a:t>nd</a:t>
            </a:r>
            <a:r>
              <a:rPr lang="en-US" baseline="0" dirty="0" smtClean="0"/>
              <a:t> </a:t>
            </a:r>
            <a:r>
              <a:rPr lang="en-US" baseline="0" dirty="0" smtClean="0"/>
              <a:t>public meeting </a:t>
            </a:r>
            <a:r>
              <a:rPr lang="en-US" baseline="0" dirty="0" smtClean="0"/>
              <a:t>– draft ordinance: Text Amendment with Planning </a:t>
            </a:r>
            <a:r>
              <a:rPr lang="en-US" baseline="0" dirty="0" smtClean="0"/>
              <a:t>&amp; Zoning Commission to request a recommendation for City Council consideration in </a:t>
            </a:r>
            <a:r>
              <a:rPr lang="en-US" baseline="0" dirty="0" smtClean="0"/>
              <a:t>July</a:t>
            </a:r>
            <a:endParaRPr lang="en-US" baseline="0" dirty="0" smtClean="0"/>
          </a:p>
          <a:p>
            <a:endParaRPr lang="en-US" baseline="0" dirty="0" smtClean="0"/>
          </a:p>
          <a:p>
            <a:r>
              <a:rPr lang="en-US" baseline="0" dirty="0" smtClean="0"/>
              <a:t>Council update after P&amp;Z review &amp; consideration.</a:t>
            </a:r>
            <a:endParaRPr lang="en-US" baseline="0" dirty="0" smtClean="0"/>
          </a:p>
          <a:p>
            <a:endParaRPr lang="en-US" baseline="0" dirty="0" smtClean="0"/>
          </a:p>
          <a:p>
            <a:r>
              <a:rPr lang="en-US" baseline="0" dirty="0" smtClean="0"/>
              <a:t>Potential </a:t>
            </a:r>
            <a:r>
              <a:rPr lang="en-US" baseline="0" dirty="0" smtClean="0"/>
              <a:t>council consideration at a public hearing in August 2022.</a:t>
            </a:r>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17</a:t>
            </a:fld>
            <a:endParaRPr lang="en-US" dirty="0"/>
          </a:p>
        </p:txBody>
      </p:sp>
    </p:spTree>
    <p:extLst>
      <p:ext uri="{BB962C8B-B14F-4D97-AF65-F5344CB8AC3E}">
        <p14:creationId xmlns:p14="http://schemas.microsoft.com/office/powerpoint/2010/main" val="302865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18</a:t>
            </a:fld>
            <a:endParaRPr lang="en-US" dirty="0"/>
          </a:p>
        </p:txBody>
      </p:sp>
    </p:spTree>
    <p:extLst>
      <p:ext uri="{BB962C8B-B14F-4D97-AF65-F5344CB8AC3E}">
        <p14:creationId xmlns:p14="http://schemas.microsoft.com/office/powerpoint/2010/main" val="135646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Council adopts Downtown</a:t>
            </a:r>
            <a:r>
              <a:rPr lang="en-US" b="1" i="1" baseline="0" dirty="0" smtClean="0"/>
              <a:t> Strategic Plan Recommendations – September 2018; Downtown Zoning Diagnostic Report a key element</a:t>
            </a:r>
          </a:p>
          <a:p>
            <a:r>
              <a:rPr lang="en-US" baseline="0" dirty="0" smtClean="0"/>
              <a:t>Implementation of Diagnostic Report aims to address 6 of the 14 recommendations; including the top 3</a:t>
            </a:r>
          </a:p>
          <a:p>
            <a:pPr defTabSz="895841">
              <a:defRPr/>
            </a:pPr>
            <a:r>
              <a:rPr lang="en-US" b="1" u="none" baseline="0" dirty="0" smtClean="0"/>
              <a:t>Diagnostic Report:  </a:t>
            </a:r>
            <a:r>
              <a:rPr lang="en-US" u="none" baseline="0" dirty="0" smtClean="0"/>
              <a:t>Access to a digital copy using QR Code for smart device users</a:t>
            </a:r>
            <a:endParaRPr lang="en-US" u="none" dirty="0" smtClean="0"/>
          </a:p>
          <a:p>
            <a:r>
              <a:rPr lang="en-US" b="1" dirty="0" smtClean="0">
                <a:solidFill>
                  <a:srgbClr val="008000"/>
                </a:solidFill>
              </a:rPr>
              <a:t>GREEN </a:t>
            </a:r>
            <a:r>
              <a:rPr lang="en-US" b="1" dirty="0" smtClean="0">
                <a:solidFill>
                  <a:srgbClr val="008000"/>
                </a:solidFill>
              </a:rPr>
              <a:t>Recommendations </a:t>
            </a:r>
            <a:r>
              <a:rPr lang="en-US" dirty="0" smtClean="0">
                <a:solidFill>
                  <a:srgbClr val="008000"/>
                </a:solidFill>
              </a:rPr>
              <a:t>– </a:t>
            </a:r>
            <a:r>
              <a:rPr lang="en-US" i="1" dirty="0" smtClean="0">
                <a:solidFill>
                  <a:srgbClr val="008000"/>
                </a:solidFill>
              </a:rPr>
              <a:t>items that will be completed</a:t>
            </a:r>
            <a:r>
              <a:rPr lang="en-US" i="1" baseline="0" dirty="0" smtClean="0">
                <a:solidFill>
                  <a:srgbClr val="008000"/>
                </a:solidFill>
              </a:rPr>
              <a:t> through the </a:t>
            </a:r>
            <a:r>
              <a:rPr lang="en-US" i="1" dirty="0" smtClean="0">
                <a:solidFill>
                  <a:srgbClr val="008000"/>
                </a:solidFill>
              </a:rPr>
              <a:t>Downtown Zoning Realignment Project </a:t>
            </a:r>
          </a:p>
          <a:p>
            <a:r>
              <a:rPr lang="en-US" b="1" dirty="0" smtClean="0"/>
              <a:t>High impact - considered to cause a</a:t>
            </a:r>
            <a:r>
              <a:rPr lang="en-US" b="1" baseline="0" dirty="0" smtClean="0"/>
              <a:t> significant change on the design, land use and organization of downtown; maybe difficult or costly</a:t>
            </a:r>
          </a:p>
          <a:p>
            <a:r>
              <a:rPr lang="en-US" baseline="0" dirty="0" smtClean="0"/>
              <a:t>Medium impact on revitalization; can be implemented any time and less difficult to implement</a:t>
            </a:r>
          </a:p>
          <a:p>
            <a:r>
              <a:rPr lang="en-US" baseline="0" dirty="0" smtClean="0"/>
              <a:t>Low impact on revitalization but should still be implemented; considered cost effective and easiest to pursue</a:t>
            </a:r>
          </a:p>
          <a:p>
            <a:r>
              <a:rPr lang="en-US" b="1" i="1" baseline="0" dirty="0" smtClean="0"/>
              <a:t>Key Elements of Council Downtown Strategic Plan:</a:t>
            </a:r>
          </a:p>
          <a:p>
            <a:r>
              <a:rPr lang="en-US" b="1" i="0" baseline="0" dirty="0" smtClean="0"/>
              <a:t>Diagnostic Report</a:t>
            </a:r>
          </a:p>
          <a:p>
            <a:r>
              <a:rPr lang="en-US" b="1" dirty="0" smtClean="0"/>
              <a:t>Downtown Funding</a:t>
            </a:r>
            <a:r>
              <a:rPr lang="en-US" b="1" baseline="0" dirty="0" smtClean="0"/>
              <a:t> Possibilities Report </a:t>
            </a:r>
            <a:r>
              <a:rPr lang="en-US" baseline="0" dirty="0" smtClean="0"/>
              <a:t>– outlines various programs (local, state &amp; federal) for potential project assistance and other downtown resources; available on the City’s website </a:t>
            </a:r>
          </a:p>
          <a:p>
            <a:r>
              <a:rPr lang="en-US" b="1" baseline="0" dirty="0" smtClean="0"/>
              <a:t>4B Matching Grant Program </a:t>
            </a:r>
            <a:r>
              <a:rPr lang="en-US" baseline="0" dirty="0" smtClean="0"/>
              <a:t>– enhanced funding and expanded scope to include sidewalk repairs, tree removal/tree well repairs, etc. Defined boundary within the CBD</a:t>
            </a:r>
          </a:p>
          <a:p>
            <a:r>
              <a:rPr lang="en-US" b="1" baseline="0" dirty="0" smtClean="0"/>
              <a:t>TIF #4 Board </a:t>
            </a:r>
            <a:r>
              <a:rPr lang="en-US" baseline="0" dirty="0" smtClean="0"/>
              <a:t>– Downtown Reinvestment Zone – created in 2015 – activated to review project plan and establish funding priorities </a:t>
            </a:r>
          </a:p>
          <a:p>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2</a:t>
            </a:fld>
            <a:endParaRPr lang="en-US" dirty="0"/>
          </a:p>
        </p:txBody>
      </p:sp>
    </p:spTree>
    <p:extLst>
      <p:ext uri="{BB962C8B-B14F-4D97-AF65-F5344CB8AC3E}">
        <p14:creationId xmlns:p14="http://schemas.microsoft.com/office/powerpoint/2010/main" val="344458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Downtown</a:t>
            </a:r>
            <a:r>
              <a:rPr lang="en-US" b="1" baseline="0" dirty="0" smtClean="0"/>
              <a:t> TIF Board Actions:</a:t>
            </a:r>
            <a:endParaRPr lang="en-US" b="1" dirty="0" smtClean="0"/>
          </a:p>
          <a:p>
            <a:r>
              <a:rPr lang="en-US" dirty="0" smtClean="0"/>
              <a:t>2018 – Discuss project &amp; funding priorities;  2019 - Allocate funding for focused streetscape improvements on 8</a:t>
            </a:r>
            <a:r>
              <a:rPr lang="en-US" baseline="30000" dirty="0" smtClean="0"/>
              <a:t>th</a:t>
            </a:r>
            <a:r>
              <a:rPr lang="en-US" dirty="0" smtClean="0"/>
              <a:t> Street</a:t>
            </a:r>
          </a:p>
          <a:p>
            <a:r>
              <a:rPr lang="en-US" i="1" dirty="0" smtClean="0"/>
              <a:t>2020 - Indiana Ave Nat’l Register District funding for research</a:t>
            </a:r>
            <a:r>
              <a:rPr lang="en-US" i="1" baseline="0" dirty="0" smtClean="0"/>
              <a:t> &amp; creation – partnership with DWFD Inc.</a:t>
            </a:r>
            <a:endParaRPr lang="en-US" i="1" dirty="0" smtClean="0"/>
          </a:p>
          <a:p>
            <a:r>
              <a:rPr lang="en-US" b="1" dirty="0" smtClean="0"/>
              <a:t>PMC – stakeholder</a:t>
            </a:r>
            <a:r>
              <a:rPr lang="en-US" b="1" baseline="0" dirty="0" smtClean="0"/>
              <a:t> group initiated in 2019; virtual public forum 2020</a:t>
            </a:r>
            <a:endParaRPr lang="en-US" b="1" dirty="0" smtClean="0"/>
          </a:p>
          <a:p>
            <a:pPr marL="169054" indent="-169054">
              <a:buFontTx/>
              <a:buChar char="-"/>
            </a:pPr>
            <a:r>
              <a:rPr lang="en-US" dirty="0" smtClean="0"/>
              <a:t>Only greater downtown</a:t>
            </a:r>
          </a:p>
          <a:p>
            <a:pPr marL="169054" indent="-169054">
              <a:buFontTx/>
              <a:buChar char="-"/>
            </a:pPr>
            <a:r>
              <a:rPr lang="en-US" dirty="0" smtClean="0"/>
              <a:t>Applies</a:t>
            </a:r>
            <a:r>
              <a:rPr lang="en-US" baseline="0" dirty="0" smtClean="0"/>
              <a:t> to non-residential properties; addresses exterior maintenance</a:t>
            </a:r>
          </a:p>
          <a:p>
            <a:pPr marL="169054" indent="-169054">
              <a:buFontTx/>
              <a:buChar char="-"/>
            </a:pPr>
            <a:r>
              <a:rPr lang="en-US" baseline="0" dirty="0" smtClean="0"/>
              <a:t>Focus on building security and safety, doors &amp; windows repaired &amp; secured and roofs free from defects and drain properly</a:t>
            </a:r>
          </a:p>
          <a:p>
            <a:r>
              <a:rPr lang="en-US" b="1" baseline="0" dirty="0" smtClean="0"/>
              <a:t>VSR</a:t>
            </a:r>
          </a:p>
          <a:p>
            <a:pPr marL="169054" indent="-169054">
              <a:buFontTx/>
              <a:buChar char="-"/>
            </a:pPr>
            <a:r>
              <a:rPr lang="en-US" baseline="0" dirty="0" smtClean="0"/>
              <a:t>Greater downtown area</a:t>
            </a:r>
          </a:p>
          <a:p>
            <a:pPr marL="169054" indent="-169054">
              <a:buFontTx/>
              <a:buChar char="-"/>
            </a:pPr>
            <a:r>
              <a:rPr lang="en-US" baseline="0" dirty="0" smtClean="0"/>
              <a:t>Applies to non-residential properties</a:t>
            </a:r>
          </a:p>
          <a:p>
            <a:pPr marL="169054" indent="-169054">
              <a:buFontTx/>
              <a:buChar char="-"/>
            </a:pPr>
            <a:r>
              <a:rPr lang="en-US" baseline="0" dirty="0" smtClean="0"/>
              <a:t>Ensures vacant property owners are known to the City &amp; can be contacted</a:t>
            </a:r>
          </a:p>
          <a:p>
            <a:pPr marL="169054" indent="-169054">
              <a:buFontTx/>
              <a:buChar char="-"/>
            </a:pPr>
            <a:r>
              <a:rPr lang="en-US" baseline="0" dirty="0" smtClean="0"/>
              <a:t>Ensure owners aware of obligations under City codes</a:t>
            </a:r>
          </a:p>
          <a:p>
            <a:pPr marL="169054" indent="-169054">
              <a:buFontTx/>
              <a:buChar char="-"/>
            </a:pPr>
            <a:r>
              <a:rPr lang="en-US" baseline="0" dirty="0" smtClean="0"/>
              <a:t>Ensure minimum standards of maintenance are met</a:t>
            </a:r>
          </a:p>
          <a:p>
            <a:pPr marL="169054" indent="-169054">
              <a:buFontTx/>
              <a:buChar char="-"/>
            </a:pPr>
            <a:r>
              <a:rPr lang="en-US" baseline="0" dirty="0" smtClean="0"/>
              <a:t>Vacant structure defined as:</a:t>
            </a:r>
          </a:p>
          <a:p>
            <a:r>
              <a:rPr lang="en-US" baseline="0" dirty="0" smtClean="0"/>
              <a:t>	- habitable structure</a:t>
            </a:r>
          </a:p>
          <a:p>
            <a:r>
              <a:rPr lang="en-US" baseline="0" dirty="0" smtClean="0"/>
              <a:t>	- not currently occupied</a:t>
            </a:r>
          </a:p>
          <a:p>
            <a:r>
              <a:rPr lang="en-US" baseline="0" dirty="0" smtClean="0"/>
              <a:t>	- an inactive city utility account</a:t>
            </a:r>
          </a:p>
          <a:p>
            <a:r>
              <a:rPr lang="en-US" baseline="0" dirty="0" smtClean="0"/>
              <a:t>	- used solely for purpose of personal/business storage</a:t>
            </a:r>
          </a:p>
          <a:p>
            <a:r>
              <a:rPr lang="en-US" baseline="0" dirty="0" smtClean="0"/>
              <a:t>	- actively listed for sale or lease a min. 90 days</a:t>
            </a:r>
          </a:p>
          <a:p>
            <a:pPr marL="169054" indent="-169054">
              <a:buFontTx/>
              <a:buChar char="-"/>
            </a:pPr>
            <a:r>
              <a:rPr lang="en-US" baseline="0" dirty="0" smtClean="0"/>
              <a:t>Annual registry of vacant structures until occupied</a:t>
            </a:r>
          </a:p>
          <a:p>
            <a:r>
              <a:rPr lang="en-US" b="1" baseline="0" dirty="0" smtClean="0"/>
              <a:t>BUILD Grant </a:t>
            </a:r>
            <a:r>
              <a:rPr lang="en-US" baseline="0" dirty="0" smtClean="0"/>
              <a:t>– Better Utilizing Investments to Leverage Development via DOT – competitive, discretionary transportation funds that would address </a:t>
            </a:r>
          </a:p>
          <a:p>
            <a:r>
              <a:rPr lang="en-US" baseline="0" dirty="0" smtClean="0"/>
              <a:t>implementation of the Streetscapes Plan; 10% local match requirement </a:t>
            </a:r>
          </a:p>
          <a:p>
            <a:r>
              <a:rPr lang="en-US" b="1" baseline="0" dirty="0" smtClean="0"/>
              <a:t>RAISE Grant </a:t>
            </a:r>
            <a:r>
              <a:rPr lang="en-US" baseline="0" dirty="0" smtClean="0"/>
              <a:t>– Reformulated in 2021 as Rebuilding American Infrastructure with Sustainability and Equity – discretionary DOT </a:t>
            </a:r>
            <a:r>
              <a:rPr lang="en-US" baseline="0" dirty="0" smtClean="0"/>
              <a:t>funds</a:t>
            </a:r>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3</a:t>
            </a:fld>
            <a:endParaRPr lang="en-US" dirty="0"/>
          </a:p>
        </p:txBody>
      </p:sp>
    </p:spTree>
    <p:extLst>
      <p:ext uri="{BB962C8B-B14F-4D97-AF65-F5344CB8AC3E}">
        <p14:creationId xmlns:p14="http://schemas.microsoft.com/office/powerpoint/2010/main" val="342230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Numerous opportunities for both downtown property owners (800+) &amp; general public to comment or attend meetings to provide input in this process.</a:t>
            </a:r>
          </a:p>
          <a:p>
            <a:r>
              <a:rPr lang="en-US" baseline="0" dirty="0" smtClean="0"/>
              <a:t>Significant effort put into promoting meetings, notifying property owners from the City, Downtown Wichita Falls and the media.</a:t>
            </a:r>
          </a:p>
          <a:p>
            <a:r>
              <a:rPr lang="en-US" b="1" baseline="0" dirty="0" smtClean="0"/>
              <a:t>Initial public launch - Zoning Diagnostic Project Implementation:  December 2021 </a:t>
            </a:r>
          </a:p>
          <a:p>
            <a:r>
              <a:rPr lang="en-US" baseline="0" dirty="0" smtClean="0"/>
              <a:t>    Initial mailings to 600+ property owners informing of public forum in December.  </a:t>
            </a:r>
          </a:p>
          <a:p>
            <a:r>
              <a:rPr lang="en-US" baseline="0" dirty="0" smtClean="0"/>
              <a:t>    Letters/map mailed to 183 property owners with land identified as part of the realignment areas.</a:t>
            </a:r>
            <a:endParaRPr lang="en-US" dirty="0" smtClean="0"/>
          </a:p>
          <a:p>
            <a:r>
              <a:rPr lang="en-US" b="1" baseline="0" dirty="0" smtClean="0"/>
              <a:t>Followed by a core series of meetings focused on each of the 4 downtown zoning districts</a:t>
            </a:r>
            <a:r>
              <a:rPr lang="en-US" b="0" baseline="0" dirty="0" smtClean="0"/>
              <a:t>:</a:t>
            </a:r>
          </a:p>
          <a:p>
            <a:r>
              <a:rPr lang="en-US" b="0" baseline="0" dirty="0" smtClean="0"/>
              <a:t>     </a:t>
            </a:r>
            <a:r>
              <a:rPr lang="en-US" dirty="0" smtClean="0"/>
              <a:t>Notification mailed to all property owners of record</a:t>
            </a:r>
            <a:r>
              <a:rPr lang="en-US" baseline="0" dirty="0" smtClean="0"/>
              <a:t> for area meetings (March - Wichita Co Appraisal data); </a:t>
            </a:r>
          </a:p>
          <a:p>
            <a:r>
              <a:rPr lang="en-US" baseline="0" dirty="0" smtClean="0"/>
              <a:t>        - Postcard mailers to property owners (478) within greater downtown, duplicate ownership listings removed</a:t>
            </a:r>
            <a:br>
              <a:rPr lang="en-US" baseline="0" dirty="0" smtClean="0"/>
            </a:br>
            <a:r>
              <a:rPr lang="en-US" baseline="0" dirty="0" smtClean="0"/>
              <a:t>        - Press release to media outlets</a:t>
            </a:r>
          </a:p>
          <a:p>
            <a:r>
              <a:rPr lang="en-US" b="1" baseline="0" dirty="0" smtClean="0"/>
              <a:t>Updates presented to the EDC and yesterday at City Council encouraging residents to attend today’s work session and provide feedback.</a:t>
            </a:r>
          </a:p>
        </p:txBody>
      </p:sp>
      <p:sp>
        <p:nvSpPr>
          <p:cNvPr id="4" name="Slide Number Placeholder 3"/>
          <p:cNvSpPr>
            <a:spLocks noGrp="1"/>
          </p:cNvSpPr>
          <p:nvPr>
            <p:ph type="sldNum" sz="quarter" idx="10"/>
          </p:nvPr>
        </p:nvSpPr>
        <p:spPr/>
        <p:txBody>
          <a:bodyPr/>
          <a:lstStyle/>
          <a:p>
            <a:fld id="{AB700BFF-B61D-4D69-B3F9-D1C9BB47521B}" type="slidenum">
              <a:rPr lang="en-US" smtClean="0"/>
              <a:pPr/>
              <a:t>4</a:t>
            </a:fld>
            <a:endParaRPr lang="en-US" dirty="0"/>
          </a:p>
        </p:txBody>
      </p:sp>
    </p:spTree>
    <p:extLst>
      <p:ext uri="{BB962C8B-B14F-4D97-AF65-F5344CB8AC3E}">
        <p14:creationId xmlns:p14="http://schemas.microsoft.com/office/powerpoint/2010/main" val="418636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5</a:t>
            </a:fld>
            <a:endParaRPr lang="en-US" dirty="0"/>
          </a:p>
        </p:txBody>
      </p:sp>
    </p:spTree>
    <p:extLst>
      <p:ext uri="{BB962C8B-B14F-4D97-AF65-F5344CB8AC3E}">
        <p14:creationId xmlns:p14="http://schemas.microsoft.com/office/powerpoint/2010/main" val="293102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700BFF-B61D-4D69-B3F9-D1C9BB47521B}" type="slidenum">
              <a:rPr lang="en-US" smtClean="0"/>
              <a:pPr/>
              <a:t>6</a:t>
            </a:fld>
            <a:endParaRPr lang="en-US" dirty="0"/>
          </a:p>
        </p:txBody>
      </p:sp>
    </p:spTree>
    <p:extLst>
      <p:ext uri="{BB962C8B-B14F-4D97-AF65-F5344CB8AC3E}">
        <p14:creationId xmlns:p14="http://schemas.microsoft.com/office/powerpoint/2010/main" val="1811017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WF downtown foot print is extremely large for a city</a:t>
            </a:r>
            <a:r>
              <a:rPr lang="en-US" baseline="0" dirty="0" smtClean="0"/>
              <a:t> of our size – 824 parcels in greater downtown.  </a:t>
            </a:r>
          </a:p>
          <a:p>
            <a:endParaRPr lang="en-US" baseline="0" dirty="0" smtClean="0"/>
          </a:p>
          <a:p>
            <a:r>
              <a:rPr lang="en-US" baseline="0" dirty="0" smtClean="0"/>
              <a:t>Four existing Zoning Districts in Greater Downtown:</a:t>
            </a:r>
            <a:endParaRPr lang="en-US" baseline="0" dirty="0" smtClean="0">
              <a:solidFill>
                <a:srgbClr val="6600CC"/>
              </a:solidFill>
            </a:endParaRPr>
          </a:p>
          <a:p>
            <a:r>
              <a:rPr lang="en-US" b="1" baseline="0" dirty="0" smtClean="0">
                <a:solidFill>
                  <a:schemeClr val="tx1"/>
                </a:solidFill>
              </a:rPr>
              <a:t>Majority of parcels currently zoned for:</a:t>
            </a:r>
          </a:p>
          <a:p>
            <a:r>
              <a:rPr lang="en-US" b="1" baseline="0" dirty="0" smtClean="0">
                <a:solidFill>
                  <a:srgbClr val="C00000"/>
                </a:solidFill>
              </a:rPr>
              <a:t>General Commercial (red) – comprises 41% of downtown area</a:t>
            </a:r>
          </a:p>
          <a:p>
            <a:r>
              <a:rPr lang="en-US" b="1" baseline="0" dirty="0" smtClean="0">
                <a:solidFill>
                  <a:srgbClr val="6600CC"/>
                </a:solidFill>
              </a:rPr>
              <a:t>Central Business District (purple) – </a:t>
            </a:r>
            <a:r>
              <a:rPr lang="en-US" b="1" i="1" baseline="0" dirty="0" smtClean="0">
                <a:solidFill>
                  <a:srgbClr val="6600CC"/>
                </a:solidFill>
              </a:rPr>
              <a:t>comprises 31% of downtown area</a:t>
            </a:r>
          </a:p>
          <a:p>
            <a:r>
              <a:rPr lang="en-US" b="1" baseline="0" dirty="0" smtClean="0">
                <a:solidFill>
                  <a:srgbClr val="008000"/>
                </a:solidFill>
              </a:rPr>
              <a:t>RDD </a:t>
            </a:r>
            <a:r>
              <a:rPr lang="en-US" b="1" baseline="0" dirty="0" smtClean="0">
                <a:solidFill>
                  <a:srgbClr val="008000"/>
                </a:solidFill>
              </a:rPr>
              <a:t>Zone </a:t>
            </a:r>
            <a:r>
              <a:rPr lang="en-US" baseline="0" dirty="0" smtClean="0"/>
              <a:t>is focused on the northwestern sector of downtown BUT extends </a:t>
            </a:r>
            <a:r>
              <a:rPr lang="en-US" baseline="0" dirty="0" smtClean="0"/>
              <a:t>well beyond the downtown area to include Lucy Park, portion of the cemetery, land north of the river including the Bridwell Ag Center and land east of the RR tracks new Front and Wichita Streets</a:t>
            </a:r>
            <a:r>
              <a:rPr lang="en-US" baseline="0"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River </a:t>
            </a:r>
            <a:r>
              <a:rPr lang="en-US" dirty="0" err="1" smtClean="0"/>
              <a:t>Dev’t</a:t>
            </a:r>
            <a:r>
              <a:rPr lang="en-US" dirty="0" smtClean="0"/>
              <a:t> District includes significant land area beyond the downtown core</a:t>
            </a:r>
            <a:r>
              <a:rPr lang="en-US" baseline="0" dirty="0" smtClean="0"/>
              <a:t> – 475.3 acres;  </a:t>
            </a:r>
            <a:r>
              <a:rPr lang="en-US" b="1" i="1" baseline="0" dirty="0" smtClean="0"/>
              <a:t>Only </a:t>
            </a:r>
            <a:r>
              <a:rPr lang="en-US" b="1" i="1" baseline="0" dirty="0" smtClean="0"/>
              <a:t>a </a:t>
            </a:r>
            <a:r>
              <a:rPr lang="en-US" b="1" i="1" baseline="0" dirty="0" smtClean="0"/>
              <a:t>small, 8% section of RDD falls in greater downtown but it’s a very </a:t>
            </a:r>
            <a:r>
              <a:rPr lang="en-US" b="1" i="1" baseline="0" dirty="0" smtClean="0"/>
              <a:t>important </a:t>
            </a:r>
            <a:r>
              <a:rPr lang="en-US" b="1" i="1" baseline="0" dirty="0" smtClean="0"/>
              <a:t>area to the function of greater </a:t>
            </a:r>
            <a:r>
              <a:rPr lang="en-US" b="1" i="1" baseline="0" dirty="0" smtClean="0"/>
              <a:t>downtown.  </a:t>
            </a:r>
            <a:endParaRPr lang="en-US" b="1" i="1" baseline="0" dirty="0" smtClean="0"/>
          </a:p>
          <a:p>
            <a:endParaRPr lang="en-US" b="1" i="1" baseline="0" dirty="0" smtClean="0"/>
          </a:p>
          <a:p>
            <a:r>
              <a:rPr lang="en-US" b="1" i="0" baseline="0" dirty="0" smtClean="0"/>
              <a:t>Light Industrial (grey) </a:t>
            </a:r>
            <a:r>
              <a:rPr lang="en-US" b="1" i="1" baseline="0" dirty="0" smtClean="0"/>
              <a:t>– comprises 19% of greater downtown</a:t>
            </a:r>
            <a:endParaRPr lang="en-US"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7</a:t>
            </a:fld>
            <a:endParaRPr lang="en-US" dirty="0"/>
          </a:p>
        </p:txBody>
      </p:sp>
    </p:spTree>
    <p:extLst>
      <p:ext uri="{BB962C8B-B14F-4D97-AF65-F5344CB8AC3E}">
        <p14:creationId xmlns:p14="http://schemas.microsoft.com/office/powerpoint/2010/main" val="285544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Freese &amp; Nichols recommendations:</a:t>
            </a:r>
          </a:p>
          <a:p>
            <a:pPr marL="169054" indent="-169054">
              <a:buFontTx/>
              <a:buChar char="-"/>
            </a:pPr>
            <a:r>
              <a:rPr lang="en-US" b="1" i="1" dirty="0" smtClean="0"/>
              <a:t>Examine </a:t>
            </a:r>
            <a:r>
              <a:rPr lang="en-US" b="1" i="1" dirty="0"/>
              <a:t>appropriate boundaries for the River Dev’t District and scale back to focus on river corridor</a:t>
            </a:r>
          </a:p>
          <a:p>
            <a:pPr marL="169054" indent="-169054">
              <a:buFontTx/>
              <a:buChar char="-"/>
            </a:pPr>
            <a:r>
              <a:rPr lang="en-US" dirty="0"/>
              <a:t>Review vision for downtown and assess existing conflicts between current land uses, desired land uses and zoning designations</a:t>
            </a:r>
          </a:p>
          <a:p>
            <a:r>
              <a:rPr lang="en-US" b="1" baseline="0" dirty="0" smtClean="0"/>
              <a:t>RDD boundary is now 5</a:t>
            </a:r>
            <a:r>
              <a:rPr lang="en-US" b="1" baseline="30000" dirty="0" smtClean="0"/>
              <a:t>th</a:t>
            </a:r>
            <a:r>
              <a:rPr lang="en-US" b="1" baseline="0" dirty="0" smtClean="0"/>
              <a:t> St to the River from Broad to Ohio/RR tracks, includes changes with Area A and B; </a:t>
            </a:r>
            <a:r>
              <a:rPr lang="en-US" b="0" i="1" baseline="0" dirty="0" smtClean="0"/>
              <a:t>Zone will expand by 3 acres with the realignment proposal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Focus of zone is to</a:t>
            </a:r>
            <a:r>
              <a:rPr lang="en-US" baseline="0" dirty="0" smtClean="0"/>
              <a:t> </a:t>
            </a:r>
            <a:r>
              <a:rPr lang="en-US" dirty="0" smtClean="0"/>
              <a:t>provide a facility for recreation and leisure and to enhance tourism. </a:t>
            </a:r>
          </a:p>
          <a:p>
            <a:r>
              <a:rPr lang="en-US" b="1" baseline="0" dirty="0" smtClean="0"/>
              <a:t>CBD boundary </a:t>
            </a:r>
            <a:r>
              <a:rPr lang="en-US" baseline="0" dirty="0" smtClean="0"/>
              <a:t>with proposed changes for Area B, C and D by adding 88 lots (11% expansion); </a:t>
            </a:r>
            <a:r>
              <a:rPr lang="en-US" b="1" i="1" baseline="0" dirty="0" smtClean="0"/>
              <a:t>will extend to encompass key gateway corridors noted in the Downtown Strategic Plan of 6</a:t>
            </a:r>
            <a:r>
              <a:rPr lang="en-US" b="1" i="1" baseline="30000" dirty="0" smtClean="0"/>
              <a:t>th</a:t>
            </a:r>
            <a:r>
              <a:rPr lang="en-US" b="1" i="1" baseline="0" dirty="0" smtClean="0"/>
              <a:t> and 8</a:t>
            </a:r>
            <a:r>
              <a:rPr lang="en-US" b="1" i="1" baseline="30000" dirty="0" smtClean="0"/>
              <a:t>th</a:t>
            </a:r>
            <a:r>
              <a:rPr lang="en-US" b="1" i="1" baseline="0" dirty="0" smtClean="0"/>
              <a:t> Street along with Scott Ave.</a:t>
            </a:r>
          </a:p>
          <a:p>
            <a:r>
              <a:rPr lang="en-US" baseline="0" dirty="0" smtClean="0"/>
              <a:t> </a:t>
            </a:r>
            <a:r>
              <a:rPr lang="en-US" b="1" baseline="0" dirty="0" smtClean="0"/>
              <a:t>GC boundary </a:t>
            </a:r>
            <a:r>
              <a:rPr lang="en-US" baseline="0" dirty="0" smtClean="0"/>
              <a:t>shrinks in the northwest (Area C) but increases by Lamar/Travis along </a:t>
            </a:r>
            <a:r>
              <a:rPr lang="en-US" baseline="0" dirty="0" err="1" smtClean="0"/>
              <a:t>Kell</a:t>
            </a:r>
            <a:r>
              <a:rPr lang="en-US" baseline="0" dirty="0" smtClean="0"/>
              <a:t> Blvd.; changes with Area E; anticipate a 2-3% expansion of zone overall gain of 19 parcels.</a:t>
            </a:r>
          </a:p>
          <a:p>
            <a:r>
              <a:rPr lang="en-US" b="1" baseline="0" dirty="0" smtClean="0"/>
              <a:t>LI boundary </a:t>
            </a:r>
            <a:r>
              <a:rPr lang="en-US" baseline="0" dirty="0" smtClean="0"/>
              <a:t>removed in the NE (Area A); shrunk in the southern portion of the district (Area E) so only includes Indiana along </a:t>
            </a:r>
            <a:r>
              <a:rPr lang="en-US" baseline="0" dirty="0" err="1" smtClean="0"/>
              <a:t>Kell</a:t>
            </a:r>
            <a:r>
              <a:rPr lang="en-US" baseline="0" dirty="0" smtClean="0"/>
              <a:t> to 11</a:t>
            </a:r>
            <a:r>
              <a:rPr lang="en-US" baseline="30000" dirty="0" smtClean="0"/>
              <a:t>th</a:t>
            </a:r>
            <a:r>
              <a:rPr lang="en-US" baseline="0" dirty="0" smtClean="0"/>
              <a:t> and Ohio east to the </a:t>
            </a:r>
            <a:r>
              <a:rPr lang="en-US" baseline="0" dirty="0" err="1" smtClean="0"/>
              <a:t>RRtracks</a:t>
            </a:r>
            <a:r>
              <a:rPr lang="en-US" baseline="0" dirty="0" smtClean="0"/>
              <a:t>.; </a:t>
            </a:r>
          </a:p>
          <a:p>
            <a:r>
              <a:rPr lang="en-US" i="1" baseline="0" dirty="0" smtClean="0"/>
              <a:t>Zone reduced by 15% with boundary adjustments.</a:t>
            </a:r>
          </a:p>
          <a:p>
            <a:r>
              <a:rPr lang="en-US" b="1" i="1" baseline="0" dirty="0" smtClean="0"/>
              <a:t>Potential consideration of a small strip east of LaSalle alley, approximately 6 lots from 6</a:t>
            </a:r>
            <a:r>
              <a:rPr lang="en-US" b="1" i="1" baseline="30000" dirty="0" smtClean="0"/>
              <a:t>th</a:t>
            </a:r>
            <a:r>
              <a:rPr lang="en-US" b="1" i="1" baseline="0" dirty="0" smtClean="0"/>
              <a:t> – 9</a:t>
            </a:r>
            <a:r>
              <a:rPr lang="en-US" b="1" i="1" baseline="30000" dirty="0" smtClean="0"/>
              <a:t>th</a:t>
            </a:r>
            <a:r>
              <a:rPr lang="en-US" b="1" i="1" baseline="0" dirty="0" smtClean="0"/>
              <a:t> St moving to CBD as their uses align more closely with commercial rather than the railroad and industrial</a:t>
            </a:r>
            <a:endParaRPr lang="en-US" dirty="0" smtClean="0"/>
          </a:p>
        </p:txBody>
      </p:sp>
      <p:sp>
        <p:nvSpPr>
          <p:cNvPr id="4" name="Slide Number Placeholder 3"/>
          <p:cNvSpPr>
            <a:spLocks noGrp="1"/>
          </p:cNvSpPr>
          <p:nvPr>
            <p:ph type="sldNum" sz="quarter" idx="10"/>
          </p:nvPr>
        </p:nvSpPr>
        <p:spPr/>
        <p:txBody>
          <a:bodyPr/>
          <a:lstStyle/>
          <a:p>
            <a:fld id="{AB700BFF-B61D-4D69-B3F9-D1C9BB47521B}" type="slidenum">
              <a:rPr lang="en-US" smtClean="0"/>
              <a:pPr/>
              <a:t>8</a:t>
            </a:fld>
            <a:endParaRPr lang="en-US" dirty="0"/>
          </a:p>
        </p:txBody>
      </p:sp>
    </p:spTree>
    <p:extLst>
      <p:ext uri="{BB962C8B-B14F-4D97-AF65-F5344CB8AC3E}">
        <p14:creationId xmlns:p14="http://schemas.microsoft.com/office/powerpoint/2010/main" val="309676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proposed zoning boundaries based on the Zoning Diagnostic Report.</a:t>
            </a:r>
          </a:p>
          <a:p>
            <a:r>
              <a:rPr lang="en-US" b="1" i="1" baseline="0" dirty="0" smtClean="0"/>
              <a:t>NOTE</a:t>
            </a:r>
            <a:r>
              <a:rPr lang="en-US" b="1" i="1" baseline="0" dirty="0" smtClean="0"/>
              <a:t>:</a:t>
            </a:r>
          </a:p>
          <a:p>
            <a:r>
              <a:rPr lang="en-US" baseline="0" dirty="0" smtClean="0"/>
              <a:t>The increased size of the CBD does not result in any changes to the 4B STC eligibility boundary.</a:t>
            </a:r>
          </a:p>
          <a:p>
            <a:r>
              <a:rPr lang="en-US" i="1" baseline="0" dirty="0" smtClean="0"/>
              <a:t>Existing 4B STC Downtown Improvement Matching Grant eligibility boundary established in 2015 will remain the same as outlined in yellow.</a:t>
            </a:r>
            <a:endParaRPr lang="en-US" i="1" dirty="0"/>
          </a:p>
        </p:txBody>
      </p:sp>
      <p:sp>
        <p:nvSpPr>
          <p:cNvPr id="4" name="Slide Number Placeholder 3"/>
          <p:cNvSpPr>
            <a:spLocks noGrp="1"/>
          </p:cNvSpPr>
          <p:nvPr>
            <p:ph type="sldNum" sz="quarter" idx="10"/>
          </p:nvPr>
        </p:nvSpPr>
        <p:spPr/>
        <p:txBody>
          <a:bodyPr/>
          <a:lstStyle/>
          <a:p>
            <a:fld id="{AB700BFF-B61D-4D69-B3F9-D1C9BB47521B}" type="slidenum">
              <a:rPr lang="en-US" smtClean="0"/>
              <a:pPr/>
              <a:t>9</a:t>
            </a:fld>
            <a:endParaRPr lang="en-US" dirty="0"/>
          </a:p>
        </p:txBody>
      </p:sp>
    </p:spTree>
    <p:extLst>
      <p:ext uri="{BB962C8B-B14F-4D97-AF65-F5344CB8AC3E}">
        <p14:creationId xmlns:p14="http://schemas.microsoft.com/office/powerpoint/2010/main" val="324118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3B541-29C3-4CD1-81E4-772358CB4DE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51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146177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211183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318668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3B541-29C3-4CD1-81E4-772358CB4DEE}"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33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36789087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29283887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354298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230785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DE6027-173A-4450-8498-1281250A3D97}" type="datetimeFigureOut">
              <a:rPr lang="en-US" smtClean="0"/>
              <a:pPr/>
              <a:t>6/3/2022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105537685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DDE6027-173A-4450-8498-1281250A3D97}" type="datetimeFigureOut">
              <a:rPr lang="en-US" smtClean="0"/>
              <a:pPr/>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3B541-29C3-4CD1-81E4-772358CB4DEE}" type="slidenum">
              <a:rPr lang="en-US" smtClean="0"/>
              <a:pPr/>
              <a:t>‹#›</a:t>
            </a:fld>
            <a:endParaRPr lang="en-US" dirty="0"/>
          </a:p>
        </p:txBody>
      </p:sp>
    </p:spTree>
    <p:extLst>
      <p:ext uri="{BB962C8B-B14F-4D97-AF65-F5344CB8AC3E}">
        <p14:creationId xmlns:p14="http://schemas.microsoft.com/office/powerpoint/2010/main" val="99667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DE6027-173A-4450-8498-1281250A3D97}" type="datetimeFigureOut">
              <a:rPr lang="en-US" smtClean="0"/>
              <a:pPr/>
              <a:t>6/3/2022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E3B541-29C3-4CD1-81E4-772358CB4DEE}"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25017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915" y="-38155"/>
            <a:ext cx="9792094" cy="3750533"/>
          </a:xfrm>
        </p:spPr>
        <p:txBody>
          <a:bodyPr>
            <a:noAutofit/>
          </a:bodyPr>
          <a:lstStyle/>
          <a:p>
            <a:r>
              <a:rPr lang="en-US" sz="4800" dirty="0" smtClean="0">
                <a:solidFill>
                  <a:schemeClr val="tx1"/>
                </a:solidFill>
              </a:rPr>
              <a:t>Downtown Zoning </a:t>
            </a:r>
            <a:br>
              <a:rPr lang="en-US" sz="4800" dirty="0" smtClean="0">
                <a:solidFill>
                  <a:schemeClr val="tx1"/>
                </a:solidFill>
              </a:rPr>
            </a:br>
            <a:r>
              <a:rPr lang="en-US" sz="4800" dirty="0" smtClean="0">
                <a:solidFill>
                  <a:schemeClr val="tx1"/>
                </a:solidFill>
              </a:rPr>
              <a:t>Realignment</a:t>
            </a:r>
            <a:br>
              <a:rPr lang="en-US" sz="4800" dirty="0" smtClean="0">
                <a:solidFill>
                  <a:schemeClr val="tx1"/>
                </a:solidFill>
              </a:rPr>
            </a:br>
            <a:r>
              <a:rPr lang="en-US" sz="3600" dirty="0" smtClean="0">
                <a:solidFill>
                  <a:schemeClr val="tx1"/>
                </a:solidFill>
              </a:rPr>
              <a:t> </a:t>
            </a:r>
            <a:r>
              <a:rPr lang="en-US" sz="4800" dirty="0" smtClean="0">
                <a:solidFill>
                  <a:schemeClr val="tx1"/>
                </a:solidFill>
              </a:rPr>
              <a:t/>
            </a:r>
            <a:br>
              <a:rPr lang="en-US" sz="4800" dirty="0" smtClean="0">
                <a:solidFill>
                  <a:schemeClr val="tx1"/>
                </a:solidFill>
              </a:rPr>
            </a:br>
            <a:r>
              <a:rPr lang="en-US" sz="4000" dirty="0">
                <a:solidFill>
                  <a:schemeClr val="tx1"/>
                </a:solidFill>
              </a:rPr>
              <a:t>W</a:t>
            </a:r>
            <a:r>
              <a:rPr lang="en-US" sz="4000" dirty="0" smtClean="0">
                <a:solidFill>
                  <a:schemeClr val="tx1"/>
                </a:solidFill>
              </a:rPr>
              <a:t>ork Session</a:t>
            </a:r>
            <a:r>
              <a:rPr lang="en-US" sz="4000" dirty="0" smtClean="0">
                <a:solidFill>
                  <a:schemeClr val="tx1"/>
                </a:solidFill>
              </a:rPr>
              <a:t/>
            </a:r>
            <a:br>
              <a:rPr lang="en-US" sz="4000" dirty="0" smtClean="0">
                <a:solidFill>
                  <a:schemeClr val="tx1"/>
                </a:solidFill>
              </a:rPr>
            </a:br>
            <a:endParaRPr lang="en-US" sz="3200" dirty="0">
              <a:solidFill>
                <a:schemeClr val="tx1"/>
              </a:solidFill>
            </a:endParaRPr>
          </a:p>
        </p:txBody>
      </p:sp>
      <p:sp>
        <p:nvSpPr>
          <p:cNvPr id="3" name="Subtitle 2"/>
          <p:cNvSpPr>
            <a:spLocks noGrp="1"/>
          </p:cNvSpPr>
          <p:nvPr>
            <p:ph type="subTitle" idx="1"/>
          </p:nvPr>
        </p:nvSpPr>
        <p:spPr>
          <a:xfrm>
            <a:off x="1069970" y="4634328"/>
            <a:ext cx="9144000" cy="777644"/>
          </a:xfrm>
        </p:spPr>
        <p:txBody>
          <a:bodyPr>
            <a:noAutofit/>
          </a:bodyPr>
          <a:lstStyle/>
          <a:p>
            <a:r>
              <a:rPr lang="en-US" sz="1200" b="1" cap="none" dirty="0" smtClean="0"/>
              <a:t>Wichita Falls Planning &amp; Zoning Commission</a:t>
            </a:r>
            <a:r>
              <a:rPr lang="en-US" sz="1200" b="1" cap="none" dirty="0" smtClean="0"/>
              <a:t> </a:t>
            </a:r>
            <a:endParaRPr lang="en-US" sz="1200" b="1" cap="none" dirty="0" smtClean="0"/>
          </a:p>
          <a:p>
            <a:r>
              <a:rPr lang="en-US" sz="1200" b="1" cap="none" dirty="0" smtClean="0"/>
              <a:t>June 8, </a:t>
            </a:r>
            <a:r>
              <a:rPr lang="en-US" sz="1200" b="1" cap="none" dirty="0" smtClean="0"/>
              <a:t>2022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pic>
        <p:nvPicPr>
          <p:cNvPr id="7" name="Picture 6"/>
          <p:cNvPicPr>
            <a:picLocks noChangeAspect="1"/>
          </p:cNvPicPr>
          <p:nvPr/>
        </p:nvPicPr>
        <p:blipFill>
          <a:blip r:embed="rId4"/>
          <a:stretch>
            <a:fillRect/>
          </a:stretch>
        </p:blipFill>
        <p:spPr>
          <a:xfrm>
            <a:off x="6339502" y="433094"/>
            <a:ext cx="5617873" cy="3651226"/>
          </a:xfrm>
          <a:prstGeom prst="rect">
            <a:avLst/>
          </a:prstGeom>
        </p:spPr>
      </p:pic>
    </p:spTree>
    <p:extLst>
      <p:ext uri="{BB962C8B-B14F-4D97-AF65-F5344CB8AC3E}">
        <p14:creationId xmlns:p14="http://schemas.microsoft.com/office/powerpoint/2010/main" val="2227003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22" y="644411"/>
            <a:ext cx="10058400" cy="1011218"/>
          </a:xfrm>
        </p:spPr>
        <p:txBody>
          <a:bodyPr>
            <a:normAutofit/>
          </a:bodyPr>
          <a:lstStyle/>
          <a:p>
            <a:r>
              <a:rPr lang="en-US" sz="3600" dirty="0" smtClean="0"/>
              <a:t>Downtown </a:t>
            </a:r>
            <a:r>
              <a:rPr lang="en-US" sz="3600" dirty="0" smtClean="0"/>
              <a:t>Zoning Use </a:t>
            </a:r>
            <a:r>
              <a:rPr lang="en-US" sz="3600" dirty="0" smtClean="0"/>
              <a:t>Table  </a:t>
            </a:r>
            <a:endParaRPr lang="en-US" sz="3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102" y="5585254"/>
            <a:ext cx="1164591" cy="690859"/>
          </a:xfrm>
          <a:prstGeom prst="rect">
            <a:avLst/>
          </a:prstGeom>
        </p:spPr>
      </p:pic>
      <p:sp>
        <p:nvSpPr>
          <p:cNvPr id="8" name="Content Placeholder 2"/>
          <p:cNvSpPr txBox="1">
            <a:spLocks/>
          </p:cNvSpPr>
          <p:nvPr/>
        </p:nvSpPr>
        <p:spPr>
          <a:xfrm>
            <a:off x="716456" y="1775458"/>
            <a:ext cx="11108379" cy="444749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6400" lvl="2" indent="-174625">
              <a:spcBef>
                <a:spcPts val="600"/>
              </a:spcBef>
              <a:spcAft>
                <a:spcPts val="600"/>
              </a:spcAft>
              <a:buFont typeface="Arial" panose="020B0604020202020204" pitchFamily="34" charset="0"/>
              <a:buChar char="•"/>
            </a:pPr>
            <a:r>
              <a:rPr lang="en-US" altLang="en-US" sz="2000" dirty="0" smtClean="0"/>
              <a:t>Listing of detailed land uses by zone &amp; category based on:</a:t>
            </a:r>
          </a:p>
          <a:p>
            <a:pPr marL="1307747" lvl="6" indent="-342900">
              <a:spcAft>
                <a:spcPts val="200"/>
              </a:spcAft>
              <a:buFont typeface="+mj-lt"/>
              <a:buAutoNum type="arabicPeriod"/>
            </a:pPr>
            <a:r>
              <a:rPr lang="en-US" altLang="en-US" sz="1600" dirty="0" smtClean="0"/>
              <a:t>Residential </a:t>
            </a:r>
          </a:p>
          <a:p>
            <a:pPr marL="1307747" lvl="6" indent="-342900">
              <a:spcAft>
                <a:spcPts val="200"/>
              </a:spcAft>
              <a:buFont typeface="+mj-lt"/>
              <a:buAutoNum type="arabicPeriod"/>
            </a:pPr>
            <a:r>
              <a:rPr lang="en-US" altLang="en-US" sz="1600" dirty="0" smtClean="0"/>
              <a:t>Institutional-Governmental</a:t>
            </a:r>
          </a:p>
          <a:p>
            <a:pPr marL="1307747" lvl="6" indent="-342900">
              <a:spcAft>
                <a:spcPts val="200"/>
              </a:spcAft>
              <a:buFont typeface="+mj-lt"/>
              <a:buAutoNum type="arabicPeriod"/>
            </a:pPr>
            <a:r>
              <a:rPr lang="en-US" altLang="en-US" sz="1600" dirty="0" smtClean="0"/>
              <a:t>Office</a:t>
            </a:r>
          </a:p>
          <a:p>
            <a:pPr marL="1307747" lvl="6" indent="-342900">
              <a:spcAft>
                <a:spcPts val="200"/>
              </a:spcAft>
              <a:buFont typeface="+mj-lt"/>
              <a:buAutoNum type="arabicPeriod"/>
            </a:pPr>
            <a:r>
              <a:rPr lang="en-US" altLang="en-US" sz="1600" dirty="0" smtClean="0"/>
              <a:t>Services (Personal &amp; Business)</a:t>
            </a:r>
          </a:p>
          <a:p>
            <a:pPr marL="1307747" lvl="6" indent="-342900">
              <a:spcAft>
                <a:spcPts val="200"/>
              </a:spcAft>
              <a:buFont typeface="+mj-lt"/>
              <a:buAutoNum type="arabicPeriod"/>
            </a:pPr>
            <a:r>
              <a:rPr lang="en-US" altLang="en-US" sz="1600" dirty="0" smtClean="0"/>
              <a:t>Retail</a:t>
            </a:r>
          </a:p>
          <a:p>
            <a:pPr marL="1307747" lvl="6" indent="-342900">
              <a:spcAft>
                <a:spcPts val="200"/>
              </a:spcAft>
              <a:buFont typeface="+mj-lt"/>
              <a:buAutoNum type="arabicPeriod"/>
            </a:pPr>
            <a:r>
              <a:rPr lang="en-US" altLang="en-US" sz="1600" dirty="0"/>
              <a:t>Transportation &amp; Auto Services</a:t>
            </a:r>
          </a:p>
          <a:p>
            <a:pPr marL="1307747" lvl="6" indent="-342900">
              <a:spcAft>
                <a:spcPts val="200"/>
              </a:spcAft>
              <a:buFont typeface="+mj-lt"/>
              <a:buAutoNum type="arabicPeriod"/>
            </a:pPr>
            <a:r>
              <a:rPr lang="en-US" altLang="en-US" sz="1600" dirty="0" smtClean="0"/>
              <a:t>Amusement </a:t>
            </a:r>
            <a:r>
              <a:rPr lang="en-US" altLang="en-US" sz="1600" dirty="0"/>
              <a:t>&amp; Recreation</a:t>
            </a:r>
          </a:p>
          <a:p>
            <a:pPr marL="1307747" lvl="6" indent="-342900">
              <a:spcAft>
                <a:spcPts val="200"/>
              </a:spcAft>
              <a:buFont typeface="+mj-lt"/>
              <a:buAutoNum type="arabicPeriod"/>
            </a:pPr>
            <a:r>
              <a:rPr lang="en-US" altLang="en-US" sz="1600" dirty="0" smtClean="0"/>
              <a:t>Commercial &amp; Wholesale Trade</a:t>
            </a:r>
          </a:p>
          <a:p>
            <a:pPr marL="1307747" lvl="6" indent="-342900">
              <a:spcAft>
                <a:spcPts val="200"/>
              </a:spcAft>
              <a:buFont typeface="+mj-lt"/>
              <a:buAutoNum type="arabicPeriod"/>
            </a:pPr>
            <a:r>
              <a:rPr lang="en-US" altLang="en-US" sz="1600" dirty="0" smtClean="0"/>
              <a:t>Light Assembly/Industrial</a:t>
            </a:r>
          </a:p>
          <a:p>
            <a:pPr marL="1306513" lvl="6" indent="-442913">
              <a:spcAft>
                <a:spcPts val="200"/>
              </a:spcAft>
              <a:buFont typeface="+mj-lt"/>
              <a:buAutoNum type="arabicPeriod"/>
            </a:pPr>
            <a:r>
              <a:rPr lang="en-US" altLang="en-US" sz="1600" dirty="0" smtClean="0"/>
              <a:t>Mineral Extraction</a:t>
            </a:r>
          </a:p>
          <a:p>
            <a:pPr marL="1306513" lvl="6" indent="-444500">
              <a:spcAft>
                <a:spcPts val="200"/>
              </a:spcAft>
              <a:buFont typeface="+mj-lt"/>
              <a:buAutoNum type="arabicPeriod"/>
            </a:pPr>
            <a:r>
              <a:rPr lang="en-US" altLang="en-US" sz="1600" dirty="0" smtClean="0"/>
              <a:t>Temporary Uses</a:t>
            </a:r>
          </a:p>
          <a:p>
            <a:pPr marL="231775" lvl="2" indent="0">
              <a:spcBef>
                <a:spcPts val="300"/>
              </a:spcBef>
              <a:spcAft>
                <a:spcPts val="300"/>
              </a:spcAft>
              <a:buNone/>
            </a:pPr>
            <a:r>
              <a:rPr lang="en-US" altLang="en-US" sz="400" dirty="0" smtClean="0"/>
              <a:t> </a:t>
            </a:r>
          </a:p>
          <a:p>
            <a:pPr marL="406400" lvl="2" indent="-174625">
              <a:spcBef>
                <a:spcPts val="300"/>
              </a:spcBef>
              <a:spcAft>
                <a:spcPts val="300"/>
              </a:spcAft>
              <a:buFont typeface="Arial" panose="020B0604020202020204" pitchFamily="34" charset="0"/>
              <a:buChar char="•"/>
            </a:pPr>
            <a:r>
              <a:rPr lang="en-US" altLang="en-US" sz="2000" dirty="0" smtClean="0"/>
              <a:t>Uses either: </a:t>
            </a:r>
            <a:r>
              <a:rPr lang="en-US" altLang="en-US" sz="1800" b="1" dirty="0" smtClean="0"/>
              <a:t>P</a:t>
            </a:r>
            <a:r>
              <a:rPr lang="en-US" altLang="en-US" sz="1800" dirty="0" smtClean="0"/>
              <a:t> - permitted; </a:t>
            </a:r>
            <a:r>
              <a:rPr lang="en-US" altLang="en-US" sz="1800" b="1" dirty="0" smtClean="0"/>
              <a:t>C</a:t>
            </a:r>
            <a:r>
              <a:rPr lang="en-US" altLang="en-US" sz="1800" dirty="0" smtClean="0"/>
              <a:t> – conditional; </a:t>
            </a:r>
            <a:r>
              <a:rPr lang="en-US" altLang="en-US" sz="1800" i="1" dirty="0" smtClean="0"/>
              <a:t>or</a:t>
            </a:r>
            <a:r>
              <a:rPr lang="en-US" altLang="en-US" sz="1800" dirty="0" smtClean="0"/>
              <a:t> not allowed</a:t>
            </a:r>
          </a:p>
          <a:p>
            <a:pPr marL="406400" lvl="2" indent="-174625">
              <a:spcBef>
                <a:spcPts val="300"/>
              </a:spcBef>
              <a:spcAft>
                <a:spcPts val="300"/>
              </a:spcAft>
              <a:buFont typeface="Arial" panose="020B0604020202020204" pitchFamily="34" charset="0"/>
              <a:buChar char="•"/>
            </a:pPr>
            <a:r>
              <a:rPr lang="en-US" altLang="en-US" sz="2000" dirty="0" smtClean="0"/>
              <a:t>Encourage mixed-use developments</a:t>
            </a:r>
            <a:endParaRPr lang="en-US" altLang="en-US" sz="2000" dirty="0"/>
          </a:p>
        </p:txBody>
      </p:sp>
      <p:pic>
        <p:nvPicPr>
          <p:cNvPr id="4" name="Picture 3"/>
          <p:cNvPicPr>
            <a:picLocks noChangeAspect="1"/>
          </p:cNvPicPr>
          <p:nvPr/>
        </p:nvPicPr>
        <p:blipFill>
          <a:blip r:embed="rId4"/>
          <a:stretch>
            <a:fillRect/>
          </a:stretch>
        </p:blipFill>
        <p:spPr>
          <a:xfrm>
            <a:off x="7485325" y="1815865"/>
            <a:ext cx="3323781" cy="4460248"/>
          </a:xfrm>
          <a:prstGeom prst="rect">
            <a:avLst/>
          </a:prstGeom>
          <a:ln w="19050">
            <a:noFill/>
          </a:ln>
        </p:spPr>
      </p:pic>
    </p:spTree>
    <p:extLst>
      <p:ext uri="{BB962C8B-B14F-4D97-AF65-F5344CB8AC3E}">
        <p14:creationId xmlns:p14="http://schemas.microsoft.com/office/powerpoint/2010/main" val="390332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Development Standards </a:t>
            </a:r>
            <a:endParaRPr lang="en-US" sz="3600" dirty="0"/>
          </a:p>
        </p:txBody>
      </p:sp>
      <p:sp>
        <p:nvSpPr>
          <p:cNvPr id="3" name="Content Placeholder 2"/>
          <p:cNvSpPr>
            <a:spLocks noGrp="1"/>
          </p:cNvSpPr>
          <p:nvPr>
            <p:ph idx="1"/>
          </p:nvPr>
        </p:nvSpPr>
        <p:spPr>
          <a:xfrm>
            <a:off x="1026984" y="1787212"/>
            <a:ext cx="10058400" cy="4381138"/>
          </a:xfrm>
        </p:spPr>
        <p:txBody>
          <a:bodyPr>
            <a:normAutofit/>
          </a:bodyPr>
          <a:lstStyle/>
          <a:p>
            <a:pPr marL="338138" lvl="1" indent="-225425">
              <a:spcBef>
                <a:spcPts val="0"/>
              </a:spcBef>
              <a:spcAft>
                <a:spcPts val="0"/>
              </a:spcAft>
              <a:buFont typeface="Arial" panose="020B0604020202020204" pitchFamily="34" charset="0"/>
              <a:buChar char="•"/>
            </a:pPr>
            <a:r>
              <a:rPr lang="en-US" altLang="en-US" sz="2100" dirty="0" smtClean="0"/>
              <a:t>What </a:t>
            </a:r>
            <a:r>
              <a:rPr lang="en-US" altLang="en-US" sz="2100" dirty="0" smtClean="0"/>
              <a:t>are Development Standards ? </a:t>
            </a:r>
          </a:p>
          <a:p>
            <a:pPr marL="112713" lvl="1" indent="227013">
              <a:spcBef>
                <a:spcPts val="0"/>
              </a:spcBef>
              <a:spcAft>
                <a:spcPts val="0"/>
              </a:spcAft>
              <a:buNone/>
            </a:pPr>
            <a:r>
              <a:rPr lang="en-US" dirty="0" smtClean="0"/>
              <a:t>Regulations </a:t>
            </a:r>
            <a:r>
              <a:rPr lang="en-US" dirty="0"/>
              <a:t>that limit the size, bulk, </a:t>
            </a:r>
            <a:r>
              <a:rPr lang="en-US" dirty="0" smtClean="0"/>
              <a:t>or siting </a:t>
            </a:r>
            <a:r>
              <a:rPr lang="en-US" dirty="0"/>
              <a:t>conditions of particular types </a:t>
            </a:r>
            <a:endParaRPr lang="en-US" dirty="0" smtClean="0"/>
          </a:p>
          <a:p>
            <a:pPr marL="112713" lvl="1" indent="227013">
              <a:spcBef>
                <a:spcPts val="0"/>
              </a:spcBef>
              <a:spcAft>
                <a:spcPts val="0"/>
              </a:spcAft>
              <a:buNone/>
            </a:pPr>
            <a:r>
              <a:rPr lang="en-US" dirty="0" smtClean="0"/>
              <a:t>of buildings </a:t>
            </a:r>
            <a:r>
              <a:rPr lang="en-US" dirty="0"/>
              <a:t>or uses located within any </a:t>
            </a:r>
            <a:r>
              <a:rPr lang="en-US" dirty="0" smtClean="0"/>
              <a:t>designated </a:t>
            </a:r>
            <a:r>
              <a:rPr lang="en-US" dirty="0"/>
              <a:t>district.</a:t>
            </a:r>
            <a:endParaRPr lang="en-US" altLang="en-US" sz="1800" dirty="0" smtClean="0"/>
          </a:p>
          <a:p>
            <a:pPr marL="804863" lvl="2" indent="-231775">
              <a:spcAft>
                <a:spcPts val="200"/>
              </a:spcAft>
              <a:buFont typeface="Arial" panose="020B0604020202020204" pitchFamily="34" charset="0"/>
              <a:buChar char="•"/>
            </a:pPr>
            <a:r>
              <a:rPr lang="en-US" altLang="en-US" sz="1800" dirty="0" smtClean="0"/>
              <a:t>Elements </a:t>
            </a:r>
            <a:r>
              <a:rPr lang="en-US" altLang="en-US" sz="1800" dirty="0" smtClean="0"/>
              <a:t>related to:</a:t>
            </a:r>
          </a:p>
          <a:p>
            <a:pPr marL="987743" lvl="3" indent="-231775">
              <a:lnSpc>
                <a:spcPct val="100000"/>
              </a:lnSpc>
              <a:spcAft>
                <a:spcPts val="200"/>
              </a:spcAft>
              <a:buFont typeface="Arial" panose="020B0604020202020204" pitchFamily="34" charset="0"/>
              <a:buChar char="•"/>
            </a:pPr>
            <a:r>
              <a:rPr lang="en-US" altLang="en-US" sz="1700" dirty="0" smtClean="0"/>
              <a:t>Setbacks – front, interior side, exterior side, rear</a:t>
            </a:r>
            <a:endParaRPr lang="en-US" altLang="en-US" sz="1700" dirty="0"/>
          </a:p>
          <a:p>
            <a:pPr marL="987743" lvl="3" indent="-231775">
              <a:lnSpc>
                <a:spcPct val="100000"/>
              </a:lnSpc>
              <a:spcAft>
                <a:spcPts val="200"/>
              </a:spcAft>
              <a:buFont typeface="Arial" panose="020B0604020202020204" pitchFamily="34" charset="0"/>
              <a:buChar char="•"/>
            </a:pPr>
            <a:r>
              <a:rPr lang="en-US" altLang="en-US" sz="1700" dirty="0" smtClean="0"/>
              <a:t>Height </a:t>
            </a:r>
          </a:p>
          <a:p>
            <a:pPr marL="987743" lvl="3" indent="-231775">
              <a:lnSpc>
                <a:spcPct val="100000"/>
              </a:lnSpc>
              <a:spcAft>
                <a:spcPts val="200"/>
              </a:spcAft>
              <a:buFont typeface="Arial" panose="020B0604020202020204" pitchFamily="34" charset="0"/>
              <a:buChar char="•"/>
            </a:pPr>
            <a:r>
              <a:rPr lang="en-US" altLang="en-US" sz="1700" dirty="0" smtClean="0"/>
              <a:t>Building coverage – amount of lot area covered by buildings</a:t>
            </a:r>
          </a:p>
          <a:p>
            <a:pPr marL="339725" lvl="1" indent="-222250">
              <a:spcBef>
                <a:spcPts val="1200"/>
              </a:spcBef>
              <a:spcAft>
                <a:spcPts val="200"/>
              </a:spcAft>
              <a:buSzPct val="100000"/>
              <a:buFont typeface="Arial" panose="020B0604020202020204" pitchFamily="34" charset="0"/>
              <a:buChar char="•"/>
            </a:pPr>
            <a:r>
              <a:rPr lang="en-US" altLang="en-US" sz="2100" dirty="0" smtClean="0"/>
              <a:t>Setback Reductions: </a:t>
            </a:r>
            <a:endParaRPr lang="en-US" altLang="en-US" sz="2100" dirty="0" smtClean="0"/>
          </a:p>
          <a:p>
            <a:pPr marL="966788" lvl="5" indent="-222250">
              <a:spcAft>
                <a:spcPts val="200"/>
              </a:spcAft>
              <a:buSzPct val="100000"/>
              <a:buFont typeface="Arial" panose="020B0604020202020204" pitchFamily="34" charset="0"/>
              <a:buChar char="•"/>
            </a:pPr>
            <a:r>
              <a:rPr lang="en-US" altLang="en-US" sz="1700" dirty="0" smtClean="0"/>
              <a:t>CBD: Unchanged; already able to build to property line</a:t>
            </a:r>
            <a:endParaRPr lang="en-US" altLang="en-US" sz="1700" dirty="0"/>
          </a:p>
          <a:p>
            <a:pPr marL="966788" lvl="5" indent="-222250">
              <a:spcAft>
                <a:spcPts val="200"/>
              </a:spcAft>
              <a:buSzPct val="100000"/>
              <a:buFont typeface="Arial" panose="020B0604020202020204" pitchFamily="34" charset="0"/>
              <a:buChar char="•"/>
            </a:pPr>
            <a:r>
              <a:rPr lang="en-US" altLang="en-US" sz="1700" dirty="0" smtClean="0"/>
              <a:t>GC-D</a:t>
            </a:r>
            <a:r>
              <a:rPr lang="en-US" altLang="en-US" sz="1700" dirty="0"/>
              <a:t>: </a:t>
            </a:r>
            <a:r>
              <a:rPr lang="en-US" altLang="en-US" sz="1700" dirty="0" smtClean="0"/>
              <a:t>Front-15ft; Interior Side-0ft; Ext. Side-15ft; Rear-0ft</a:t>
            </a:r>
          </a:p>
          <a:p>
            <a:pPr marL="966788" lvl="5" indent="-222250">
              <a:spcBef>
                <a:spcPts val="0"/>
              </a:spcBef>
              <a:spcAft>
                <a:spcPts val="0"/>
              </a:spcAft>
              <a:buSzPct val="100000"/>
              <a:buFont typeface="Arial" panose="020B0604020202020204" pitchFamily="34" charset="0"/>
              <a:buChar char="•"/>
            </a:pPr>
            <a:r>
              <a:rPr lang="en-US" altLang="en-US" sz="1700" dirty="0" smtClean="0"/>
              <a:t>RDD-D: Front-10ft; Interior Side-0ft; Ext. Side-15ft; Rear-0ft; </a:t>
            </a:r>
          </a:p>
          <a:p>
            <a:pPr marL="744538" lvl="5" indent="0">
              <a:spcBef>
                <a:spcPts val="0"/>
              </a:spcBef>
              <a:spcAft>
                <a:spcPts val="0"/>
              </a:spcAft>
              <a:buSzPct val="100000"/>
              <a:buNone/>
            </a:pPr>
            <a:r>
              <a:rPr lang="en-US" altLang="en-US" sz="1700" dirty="0" smtClean="0"/>
              <a:t>	 Building Coverage-No maximum</a:t>
            </a:r>
          </a:p>
          <a:p>
            <a:pPr marL="966788" lvl="5" indent="-222250">
              <a:spcAft>
                <a:spcPts val="200"/>
              </a:spcAft>
              <a:buSzPct val="100000"/>
              <a:buFont typeface="Arial" panose="020B0604020202020204" pitchFamily="34" charset="0"/>
              <a:buChar char="•"/>
            </a:pPr>
            <a:r>
              <a:rPr lang="en-US" altLang="en-US" sz="1700" dirty="0" smtClean="0"/>
              <a:t>LI-D: Front-15ft; Interior Side-0ft; Ext. Side-15ft; Rear-0ft</a:t>
            </a:r>
            <a:endParaRPr lang="en-US" altLang="en-US"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pic>
        <p:nvPicPr>
          <p:cNvPr id="6" name="Picture 5"/>
          <p:cNvPicPr>
            <a:picLocks noChangeAspect="1"/>
          </p:cNvPicPr>
          <p:nvPr/>
        </p:nvPicPr>
        <p:blipFill>
          <a:blip r:embed="rId4"/>
          <a:stretch>
            <a:fillRect/>
          </a:stretch>
        </p:blipFill>
        <p:spPr>
          <a:xfrm>
            <a:off x="8491279" y="2314824"/>
            <a:ext cx="2639507" cy="2824735"/>
          </a:xfrm>
          <a:prstGeom prst="rect">
            <a:avLst/>
          </a:prstGeom>
        </p:spPr>
      </p:pic>
    </p:spTree>
    <p:extLst>
      <p:ext uri="{BB962C8B-B14F-4D97-AF65-F5344CB8AC3E}">
        <p14:creationId xmlns:p14="http://schemas.microsoft.com/office/powerpoint/2010/main" val="49324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Non-Conforming Uses </a:t>
            </a:r>
            <a:endParaRPr lang="en-US" sz="3600" dirty="0"/>
          </a:p>
        </p:txBody>
      </p:sp>
      <p:sp>
        <p:nvSpPr>
          <p:cNvPr id="3" name="Content Placeholder 2"/>
          <p:cNvSpPr>
            <a:spLocks noGrp="1"/>
          </p:cNvSpPr>
          <p:nvPr>
            <p:ph idx="1"/>
          </p:nvPr>
        </p:nvSpPr>
        <p:spPr>
          <a:xfrm>
            <a:off x="1019221" y="1765948"/>
            <a:ext cx="10058400" cy="4327975"/>
          </a:xfrm>
        </p:spPr>
        <p:txBody>
          <a:bodyPr>
            <a:normAutofit/>
          </a:bodyPr>
          <a:lstStyle/>
          <a:p>
            <a:pPr marL="338138" lvl="1" indent="-225425">
              <a:spcBef>
                <a:spcPts val="0"/>
              </a:spcBef>
              <a:spcAft>
                <a:spcPts val="0"/>
              </a:spcAft>
              <a:buFont typeface="Arial" panose="020B0604020202020204" pitchFamily="34" charset="0"/>
              <a:buChar char="•"/>
            </a:pPr>
            <a:r>
              <a:rPr lang="en-US" altLang="en-US" sz="2200" dirty="0" smtClean="0"/>
              <a:t>What is a Non-Conforming Use?</a:t>
            </a:r>
          </a:p>
          <a:p>
            <a:pPr marL="338138" lvl="1" indent="-225425">
              <a:spcBef>
                <a:spcPts val="0"/>
              </a:spcBef>
              <a:spcAft>
                <a:spcPts val="0"/>
              </a:spcAft>
              <a:buFont typeface="Arial" panose="020B0604020202020204" pitchFamily="34" charset="0"/>
              <a:buChar char="•"/>
            </a:pPr>
            <a:endParaRPr lang="en-US" altLang="en-US" sz="600" dirty="0" smtClean="0"/>
          </a:p>
          <a:p>
            <a:pPr marL="573088" lvl="2" indent="0">
              <a:spcAft>
                <a:spcPts val="200"/>
              </a:spcAft>
              <a:buNone/>
            </a:pPr>
            <a:r>
              <a:rPr lang="en-US" sz="1700" dirty="0" smtClean="0"/>
              <a:t>A legal </a:t>
            </a:r>
            <a:r>
              <a:rPr lang="en-US" sz="1700" dirty="0"/>
              <a:t>use which is not a permitted use in that zoning district and </a:t>
            </a:r>
            <a:r>
              <a:rPr lang="en-US" sz="1700" dirty="0" smtClean="0"/>
              <a:t>existed </a:t>
            </a:r>
            <a:r>
              <a:rPr lang="en-US" sz="1700" dirty="0"/>
              <a:t>prior </a:t>
            </a:r>
            <a:r>
              <a:rPr lang="en-US" sz="1700" dirty="0" smtClean="0"/>
              <a:t>to enactment </a:t>
            </a:r>
            <a:r>
              <a:rPr lang="en-US" sz="1700" dirty="0"/>
              <a:t>of zoning within the city </a:t>
            </a:r>
            <a:r>
              <a:rPr lang="en-US" sz="1700" dirty="0" smtClean="0"/>
              <a:t>but </a:t>
            </a:r>
            <a:r>
              <a:rPr lang="en-US" sz="1700" dirty="0"/>
              <a:t>because of changes in zoning ordinance regulations, no longer complies with </a:t>
            </a:r>
            <a:r>
              <a:rPr lang="en-US" sz="1700" dirty="0" smtClean="0"/>
              <a:t>ordinance requirements</a:t>
            </a:r>
          </a:p>
          <a:p>
            <a:pPr marL="573088" lvl="2" indent="0">
              <a:spcAft>
                <a:spcPts val="200"/>
              </a:spcAft>
              <a:buNone/>
            </a:pPr>
            <a:r>
              <a:rPr lang="en-US" sz="1700" dirty="0" smtClean="0"/>
              <a:t>Examples include:</a:t>
            </a:r>
          </a:p>
          <a:p>
            <a:pPr marL="987743" lvl="3" indent="-231775">
              <a:spcAft>
                <a:spcPts val="200"/>
              </a:spcAft>
              <a:buFont typeface="Arial" panose="020B0604020202020204" pitchFamily="34" charset="0"/>
              <a:buChar char="•"/>
            </a:pPr>
            <a:r>
              <a:rPr lang="en-US" sz="1700" dirty="0" smtClean="0"/>
              <a:t>Land use changes;</a:t>
            </a:r>
          </a:p>
          <a:p>
            <a:pPr marL="987743" lvl="3" indent="-231775">
              <a:spcAft>
                <a:spcPts val="200"/>
              </a:spcAft>
              <a:buFont typeface="Arial" panose="020B0604020202020204" pitchFamily="34" charset="0"/>
              <a:buChar char="•"/>
            </a:pPr>
            <a:r>
              <a:rPr lang="en-US" sz="1700" dirty="0" smtClean="0"/>
              <a:t>Setback changes;</a:t>
            </a:r>
          </a:p>
          <a:p>
            <a:pPr marL="987743" lvl="3" indent="-231775">
              <a:spcAft>
                <a:spcPts val="200"/>
              </a:spcAft>
              <a:buFont typeface="Arial" panose="020B0604020202020204" pitchFamily="34" charset="0"/>
              <a:buChar char="•"/>
            </a:pPr>
            <a:r>
              <a:rPr lang="en-US" sz="1700" dirty="0" smtClean="0"/>
              <a:t>Building height/lot coverage; </a:t>
            </a:r>
          </a:p>
          <a:p>
            <a:pPr marL="987743" lvl="3" indent="-231775">
              <a:spcAft>
                <a:spcPts val="200"/>
              </a:spcAft>
              <a:buFont typeface="Arial" panose="020B0604020202020204" pitchFamily="34" charset="0"/>
              <a:buChar char="•"/>
            </a:pPr>
            <a:r>
              <a:rPr lang="en-US" sz="1700" dirty="0" smtClean="0"/>
              <a:t>Parking</a:t>
            </a:r>
          </a:p>
          <a:p>
            <a:pPr marL="287338" lvl="3" indent="-169863">
              <a:spcAft>
                <a:spcPts val="200"/>
              </a:spcAft>
              <a:buFont typeface="Arial" panose="020B0604020202020204" pitchFamily="34" charset="0"/>
              <a:buChar char="•"/>
            </a:pPr>
            <a:r>
              <a:rPr lang="en-US" sz="2000" dirty="0" smtClean="0"/>
              <a:t>What if a Non-Conforming Use Closes?</a:t>
            </a:r>
          </a:p>
          <a:p>
            <a:pPr marL="966788" lvl="5" indent="-222250">
              <a:spcAft>
                <a:spcPts val="200"/>
              </a:spcAft>
              <a:buFont typeface="Arial" panose="020B0604020202020204" pitchFamily="34" charset="0"/>
              <a:buChar char="•"/>
            </a:pPr>
            <a:r>
              <a:rPr lang="en-US" sz="1700" dirty="0" smtClean="0"/>
              <a:t>Use discontinues </a:t>
            </a:r>
            <a:r>
              <a:rPr lang="en-US" sz="1700" dirty="0" smtClean="0"/>
              <a:t>operation </a:t>
            </a:r>
            <a:r>
              <a:rPr lang="en-US" sz="1700" dirty="0" smtClean="0"/>
              <a:t>or remains vacant or unused for </a:t>
            </a:r>
            <a:r>
              <a:rPr lang="en-US" sz="1700" dirty="0" smtClean="0"/>
              <a:t>2-years </a:t>
            </a:r>
            <a:r>
              <a:rPr lang="en-US" sz="1700" dirty="0" smtClean="0"/>
              <a:t>in Wichita Falls;</a:t>
            </a:r>
          </a:p>
          <a:p>
            <a:pPr marL="966788" lvl="5" indent="-222250">
              <a:spcAft>
                <a:spcPts val="200"/>
              </a:spcAft>
              <a:buNone/>
            </a:pPr>
            <a:r>
              <a:rPr lang="en-US" sz="1700" dirty="0" smtClean="0"/>
              <a:t>	non-conforming status </a:t>
            </a:r>
            <a:r>
              <a:rPr lang="en-US" sz="1700" dirty="0" smtClean="0"/>
              <a:t>terminates;</a:t>
            </a:r>
            <a:endParaRPr lang="en-US" sz="1700" dirty="0" smtClean="0"/>
          </a:p>
          <a:p>
            <a:pPr marL="966788" lvl="5" indent="-222250">
              <a:spcAft>
                <a:spcPts val="200"/>
              </a:spcAft>
              <a:buFont typeface="Arial" panose="020B0604020202020204" pitchFamily="34" charset="0"/>
              <a:buChar char="•"/>
            </a:pPr>
            <a:r>
              <a:rPr lang="en-US" sz="1700" dirty="0" smtClean="0"/>
              <a:t>Appeal option via Planning </a:t>
            </a:r>
            <a:r>
              <a:rPr lang="en-US" sz="1700" dirty="0" smtClean="0"/>
              <a:t>&amp; Zoning Commission for conditional use permit </a:t>
            </a:r>
            <a:r>
              <a:rPr lang="en-US" sz="1700" dirty="0" smtClean="0"/>
              <a:t>(CUP) to </a:t>
            </a:r>
          </a:p>
          <a:p>
            <a:pPr marL="968375" lvl="5" indent="0">
              <a:spcAft>
                <a:spcPts val="200"/>
              </a:spcAft>
              <a:buNone/>
            </a:pPr>
            <a:r>
              <a:rPr lang="en-US" sz="1700" dirty="0"/>
              <a:t>c</a:t>
            </a:r>
            <a:r>
              <a:rPr lang="en-US" sz="1700" dirty="0" smtClean="0"/>
              <a:t>onsider continuance based on a case-by-case basis; provides forum for public input </a:t>
            </a:r>
            <a:endParaRPr lang="en-US" sz="1700" dirty="0" smtClean="0"/>
          </a:p>
          <a:p>
            <a:pPr marL="987743" lvl="3" indent="-231775">
              <a:spcAft>
                <a:spcPts val="200"/>
              </a:spcAft>
              <a:buFont typeface="Arial" panose="020B0604020202020204" pitchFamily="34" charset="0"/>
              <a:buChar char="•"/>
            </a:pPr>
            <a:endParaRPr lang="en-US" sz="1700" dirty="0" smtClean="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spTree>
    <p:extLst>
      <p:ext uri="{BB962C8B-B14F-4D97-AF65-F5344CB8AC3E}">
        <p14:creationId xmlns:p14="http://schemas.microsoft.com/office/powerpoint/2010/main" val="41626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1000"/>
                                        <p:tgtEl>
                                          <p:spTgt spid="3">
                                            <p:txEl>
                                              <p:pRg st="12" end="12"/>
                                            </p:txEl>
                                          </p:spTgt>
                                        </p:tgtEl>
                                      </p:cBhvr>
                                    </p:animEffect>
                                    <p:anim calcmode="lin" valueType="num">
                                      <p:cBhvr>
                                        <p:cTn id="6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Non-Conforming </a:t>
            </a:r>
            <a:r>
              <a:rPr lang="en-US" sz="3600" dirty="0" smtClean="0"/>
              <a:t>Use – Downtown </a:t>
            </a:r>
            <a:endParaRPr lang="en-US" sz="3600" dirty="0"/>
          </a:p>
        </p:txBody>
      </p:sp>
      <p:sp>
        <p:nvSpPr>
          <p:cNvPr id="3" name="Content Placeholder 2"/>
          <p:cNvSpPr>
            <a:spLocks noGrp="1"/>
          </p:cNvSpPr>
          <p:nvPr>
            <p:ph idx="1"/>
          </p:nvPr>
        </p:nvSpPr>
        <p:spPr>
          <a:xfrm>
            <a:off x="950958" y="1892274"/>
            <a:ext cx="3933121" cy="3573959"/>
          </a:xfrm>
        </p:spPr>
        <p:txBody>
          <a:bodyPr>
            <a:normAutofit lnSpcReduction="10000"/>
          </a:bodyPr>
          <a:lstStyle/>
          <a:p>
            <a:pPr marL="233363" indent="-233363">
              <a:buFont typeface="Arial" panose="020B0604020202020204" pitchFamily="34" charset="0"/>
              <a:buChar char="•"/>
            </a:pPr>
            <a:r>
              <a:rPr lang="en-US" dirty="0" smtClean="0"/>
              <a:t>What’s typical for compliance?</a:t>
            </a:r>
          </a:p>
          <a:p>
            <a:pPr marL="233363" indent="-90488"/>
            <a:r>
              <a:rPr lang="en-US" sz="1800" dirty="0" smtClean="0"/>
              <a:t>Researched 11 comparison cities</a:t>
            </a:r>
          </a:p>
          <a:p>
            <a:pPr marL="233363" indent="-90488"/>
            <a:r>
              <a:rPr lang="en-US" sz="1800" dirty="0" smtClean="0"/>
              <a:t>Results ranged from 3mo – 2years</a:t>
            </a:r>
          </a:p>
          <a:p>
            <a:pPr>
              <a:spcBef>
                <a:spcPts val="600"/>
              </a:spcBef>
            </a:pPr>
            <a:endParaRPr lang="en-US" sz="1800" dirty="0" smtClean="0"/>
          </a:p>
          <a:p>
            <a:pPr>
              <a:spcBef>
                <a:spcPts val="600"/>
              </a:spcBef>
            </a:pPr>
            <a:r>
              <a:rPr lang="en-US" dirty="0" smtClean="0"/>
              <a:t>Recommendation:</a:t>
            </a:r>
          </a:p>
          <a:p>
            <a:pPr marL="233363" indent="-233363">
              <a:spcBef>
                <a:spcPts val="600"/>
              </a:spcBef>
              <a:buFont typeface="Arial" panose="020B0604020202020204" pitchFamily="34" charset="0"/>
              <a:buChar char="•"/>
            </a:pPr>
            <a:r>
              <a:rPr lang="en-US" sz="1800" dirty="0" smtClean="0"/>
              <a:t>1-year expiration for non-conforming uses in Greater Downtown</a:t>
            </a:r>
          </a:p>
          <a:p>
            <a:pPr marL="233363" indent="-233363">
              <a:spcBef>
                <a:spcPts val="600"/>
              </a:spcBef>
              <a:buFont typeface="Arial" panose="020B0604020202020204" pitchFamily="34" charset="0"/>
              <a:buChar char="•"/>
            </a:pPr>
            <a:r>
              <a:rPr lang="en-US" sz="1800" dirty="0" smtClean="0"/>
              <a:t>Appeal option available on a case-by-case basis via Planning &amp; Zoning Commission  </a:t>
            </a:r>
            <a:endParaRPr lang="en-US" sz="1800" dirty="0"/>
          </a:p>
          <a:p>
            <a:pPr marL="0" indent="0">
              <a:spcBef>
                <a:spcPts val="600"/>
              </a:spcBef>
              <a:buNone/>
            </a:pP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51199079"/>
              </p:ext>
            </p:extLst>
          </p:nvPr>
        </p:nvGraphicFramePr>
        <p:xfrm>
          <a:off x="5090960" y="1924140"/>
          <a:ext cx="4752753" cy="4222624"/>
        </p:xfrm>
        <a:graphic>
          <a:graphicData uri="http://schemas.openxmlformats.org/drawingml/2006/table">
            <a:tbl>
              <a:tblPr firstRow="1" bandRow="1">
                <a:tableStyleId>{21E4AEA4-8DFA-4A89-87EB-49C32662AFE0}</a:tableStyleId>
              </a:tblPr>
              <a:tblGrid>
                <a:gridCol w="1607216">
                  <a:extLst>
                    <a:ext uri="{9D8B030D-6E8A-4147-A177-3AD203B41FA5}">
                      <a16:colId xmlns:a16="http://schemas.microsoft.com/office/drawing/2014/main" val="4217348538"/>
                    </a:ext>
                  </a:extLst>
                </a:gridCol>
                <a:gridCol w="3145537">
                  <a:extLst>
                    <a:ext uri="{9D8B030D-6E8A-4147-A177-3AD203B41FA5}">
                      <a16:colId xmlns:a16="http://schemas.microsoft.com/office/drawing/2014/main" val="3486845255"/>
                    </a:ext>
                  </a:extLst>
                </a:gridCol>
              </a:tblGrid>
              <a:tr h="382144">
                <a:tc>
                  <a:txBody>
                    <a:bodyPr/>
                    <a:lstStyle/>
                    <a:p>
                      <a:pPr>
                        <a:spcBef>
                          <a:spcPts val="600"/>
                        </a:spcBef>
                      </a:pPr>
                      <a:r>
                        <a:rPr lang="en-US" sz="1600" dirty="0" smtClean="0"/>
                        <a:t>Comparison City</a:t>
                      </a:r>
                      <a:endParaRPr lang="en-US" sz="1600" dirty="0"/>
                    </a:p>
                  </a:txBody>
                  <a:tcPr anchor="ctr"/>
                </a:tc>
                <a:tc>
                  <a:txBody>
                    <a:bodyPr/>
                    <a:lstStyle/>
                    <a:p>
                      <a:r>
                        <a:rPr lang="en-US" sz="1600" dirty="0" smtClean="0"/>
                        <a:t>Expiration Date</a:t>
                      </a:r>
                      <a:endParaRPr lang="en-US" sz="1600" dirty="0"/>
                    </a:p>
                  </a:txBody>
                  <a:tcPr anchor="ctr"/>
                </a:tc>
                <a:extLst>
                  <a:ext uri="{0D108BD9-81ED-4DB2-BD59-A6C34878D82A}">
                    <a16:rowId xmlns:a16="http://schemas.microsoft.com/office/drawing/2014/main" val="335706862"/>
                  </a:ext>
                </a:extLst>
              </a:tr>
              <a:tr h="306169">
                <a:tc>
                  <a:txBody>
                    <a:bodyPr/>
                    <a:lstStyle/>
                    <a:p>
                      <a:r>
                        <a:rPr lang="en-US" sz="1500" dirty="0" smtClean="0"/>
                        <a:t>Abilene</a:t>
                      </a:r>
                      <a:endParaRPr lang="en-US" sz="1500" dirty="0"/>
                    </a:p>
                  </a:txBody>
                  <a:tcPr anchor="ctr"/>
                </a:tc>
                <a:tc>
                  <a:txBody>
                    <a:bodyPr/>
                    <a:lstStyle/>
                    <a:p>
                      <a:r>
                        <a:rPr lang="en-US" sz="1500" dirty="0" smtClean="0"/>
                        <a:t>6 months</a:t>
                      </a:r>
                      <a:endParaRPr lang="en-US" sz="1500" dirty="0"/>
                    </a:p>
                  </a:txBody>
                  <a:tcPr anchor="ctr"/>
                </a:tc>
                <a:extLst>
                  <a:ext uri="{0D108BD9-81ED-4DB2-BD59-A6C34878D82A}">
                    <a16:rowId xmlns:a16="http://schemas.microsoft.com/office/drawing/2014/main" val="24035796"/>
                  </a:ext>
                </a:extLst>
              </a:tr>
              <a:tr h="306169">
                <a:tc>
                  <a:txBody>
                    <a:bodyPr/>
                    <a:lstStyle/>
                    <a:p>
                      <a:r>
                        <a:rPr lang="en-US" sz="1500" dirty="0" smtClean="0"/>
                        <a:t>Beaumont</a:t>
                      </a:r>
                      <a:endParaRPr lang="en-US" sz="1500" dirty="0"/>
                    </a:p>
                  </a:txBody>
                  <a:tcPr anchor="ctr"/>
                </a:tc>
                <a:tc>
                  <a:txBody>
                    <a:bodyPr/>
                    <a:lstStyle/>
                    <a:p>
                      <a:r>
                        <a:rPr lang="en-US" sz="1500" dirty="0" smtClean="0"/>
                        <a:t>1 year</a:t>
                      </a:r>
                      <a:endParaRPr lang="en-US" sz="1500" dirty="0"/>
                    </a:p>
                  </a:txBody>
                  <a:tcPr anchor="ctr"/>
                </a:tc>
                <a:extLst>
                  <a:ext uri="{0D108BD9-81ED-4DB2-BD59-A6C34878D82A}">
                    <a16:rowId xmlns:a16="http://schemas.microsoft.com/office/drawing/2014/main" val="2252876539"/>
                  </a:ext>
                </a:extLst>
              </a:tr>
              <a:tr h="306169">
                <a:tc>
                  <a:txBody>
                    <a:bodyPr/>
                    <a:lstStyle/>
                    <a:p>
                      <a:r>
                        <a:rPr lang="en-US" sz="1500" dirty="0" smtClean="0"/>
                        <a:t>College Station</a:t>
                      </a:r>
                      <a:endParaRPr lang="en-US" sz="1500" dirty="0"/>
                    </a:p>
                  </a:txBody>
                  <a:tcPr anchor="ctr"/>
                </a:tc>
                <a:tc>
                  <a:txBody>
                    <a:bodyPr/>
                    <a:lstStyle/>
                    <a:p>
                      <a:r>
                        <a:rPr lang="en-US" sz="1500" dirty="0" smtClean="0"/>
                        <a:t>3 months</a:t>
                      </a:r>
                      <a:endParaRPr lang="en-US" sz="1500" dirty="0"/>
                    </a:p>
                  </a:txBody>
                  <a:tcPr anchor="ctr"/>
                </a:tc>
                <a:extLst>
                  <a:ext uri="{0D108BD9-81ED-4DB2-BD59-A6C34878D82A}">
                    <a16:rowId xmlns:a16="http://schemas.microsoft.com/office/drawing/2014/main" val="2061933456"/>
                  </a:ext>
                </a:extLst>
              </a:tr>
              <a:tr h="306169">
                <a:tc>
                  <a:txBody>
                    <a:bodyPr/>
                    <a:lstStyle/>
                    <a:p>
                      <a:r>
                        <a:rPr lang="en-US" sz="1500" dirty="0" smtClean="0"/>
                        <a:t>Denton</a:t>
                      </a:r>
                      <a:endParaRPr lang="en-US" sz="1500" dirty="0"/>
                    </a:p>
                  </a:txBody>
                  <a:tcPr anchor="ctr"/>
                </a:tc>
                <a:tc>
                  <a:txBody>
                    <a:bodyPr/>
                    <a:lstStyle/>
                    <a:p>
                      <a:r>
                        <a:rPr lang="en-US" sz="1500" dirty="0" smtClean="0"/>
                        <a:t>1 year</a:t>
                      </a:r>
                      <a:endParaRPr lang="en-US" sz="1500" dirty="0"/>
                    </a:p>
                  </a:txBody>
                  <a:tcPr anchor="ctr"/>
                </a:tc>
                <a:extLst>
                  <a:ext uri="{0D108BD9-81ED-4DB2-BD59-A6C34878D82A}">
                    <a16:rowId xmlns:a16="http://schemas.microsoft.com/office/drawing/2014/main" val="1032538498"/>
                  </a:ext>
                </a:extLst>
              </a:tr>
              <a:tr h="306169">
                <a:tc>
                  <a:txBody>
                    <a:bodyPr/>
                    <a:lstStyle/>
                    <a:p>
                      <a:r>
                        <a:rPr lang="en-US" sz="1500" dirty="0" smtClean="0"/>
                        <a:t>Edinburg</a:t>
                      </a:r>
                      <a:endParaRPr lang="en-US" sz="1500" dirty="0"/>
                    </a:p>
                  </a:txBody>
                  <a:tcPr anchor="ctr"/>
                </a:tc>
                <a:tc>
                  <a:txBody>
                    <a:bodyPr/>
                    <a:lstStyle/>
                    <a:p>
                      <a:r>
                        <a:rPr lang="en-US" sz="1500" dirty="0" smtClean="0"/>
                        <a:t>either 12 </a:t>
                      </a:r>
                      <a:r>
                        <a:rPr lang="en-US" sz="1500" i="1" dirty="0" smtClean="0"/>
                        <a:t>or </a:t>
                      </a:r>
                      <a:r>
                        <a:rPr lang="en-US" sz="1500" dirty="0" smtClean="0"/>
                        <a:t>6 mo</a:t>
                      </a:r>
                      <a:r>
                        <a:rPr lang="en-US" sz="1500" baseline="0" dirty="0" smtClean="0"/>
                        <a:t>nth </a:t>
                      </a:r>
                      <a:r>
                        <a:rPr lang="en-US" sz="1500" dirty="0" smtClean="0"/>
                        <a:t>consecutive*</a:t>
                      </a:r>
                      <a:endParaRPr lang="en-US" sz="1500" dirty="0"/>
                    </a:p>
                  </a:txBody>
                  <a:tcPr anchor="ctr"/>
                </a:tc>
                <a:extLst>
                  <a:ext uri="{0D108BD9-81ED-4DB2-BD59-A6C34878D82A}">
                    <a16:rowId xmlns:a16="http://schemas.microsoft.com/office/drawing/2014/main" val="723929755"/>
                  </a:ext>
                </a:extLst>
              </a:tr>
              <a:tr h="306169">
                <a:tc>
                  <a:txBody>
                    <a:bodyPr/>
                    <a:lstStyle/>
                    <a:p>
                      <a:r>
                        <a:rPr lang="en-US" sz="1500" dirty="0" smtClean="0"/>
                        <a:t>Lewisville</a:t>
                      </a:r>
                      <a:endParaRPr lang="en-US" sz="1500" dirty="0"/>
                    </a:p>
                  </a:txBody>
                  <a:tcPr anchor="ctr"/>
                </a:tc>
                <a:tc>
                  <a:txBody>
                    <a:bodyPr/>
                    <a:lstStyle/>
                    <a:p>
                      <a:r>
                        <a:rPr lang="en-US" sz="1500" dirty="0" smtClean="0"/>
                        <a:t>3 months</a:t>
                      </a:r>
                      <a:endParaRPr lang="en-US" sz="1500" dirty="0"/>
                    </a:p>
                  </a:txBody>
                  <a:tcPr anchor="ctr"/>
                </a:tc>
                <a:extLst>
                  <a:ext uri="{0D108BD9-81ED-4DB2-BD59-A6C34878D82A}">
                    <a16:rowId xmlns:a16="http://schemas.microsoft.com/office/drawing/2014/main" val="2273206057"/>
                  </a:ext>
                </a:extLst>
              </a:tr>
              <a:tr h="306169">
                <a:tc>
                  <a:txBody>
                    <a:bodyPr/>
                    <a:lstStyle/>
                    <a:p>
                      <a:r>
                        <a:rPr lang="en-US" sz="1500" dirty="0" smtClean="0"/>
                        <a:t>McAllen</a:t>
                      </a:r>
                      <a:endParaRPr lang="en-US" sz="1500" dirty="0"/>
                    </a:p>
                  </a:txBody>
                  <a:tcPr anchor="ctr"/>
                </a:tc>
                <a:tc>
                  <a:txBody>
                    <a:bodyPr/>
                    <a:lstStyle/>
                    <a:p>
                      <a:r>
                        <a:rPr lang="en-US" sz="1500" dirty="0" smtClean="0"/>
                        <a:t>6 months consecutive</a:t>
                      </a:r>
                      <a:endParaRPr lang="en-US" sz="1500" dirty="0"/>
                    </a:p>
                  </a:txBody>
                  <a:tcPr anchor="ctr"/>
                </a:tc>
                <a:extLst>
                  <a:ext uri="{0D108BD9-81ED-4DB2-BD59-A6C34878D82A}">
                    <a16:rowId xmlns:a16="http://schemas.microsoft.com/office/drawing/2014/main" val="1699870889"/>
                  </a:ext>
                </a:extLst>
              </a:tr>
              <a:tr h="306169">
                <a:tc>
                  <a:txBody>
                    <a:bodyPr/>
                    <a:lstStyle/>
                    <a:p>
                      <a:r>
                        <a:rPr lang="en-US" sz="1500" dirty="0" smtClean="0"/>
                        <a:t>Odessa</a:t>
                      </a:r>
                      <a:endParaRPr lang="en-US" sz="1500" dirty="0"/>
                    </a:p>
                  </a:txBody>
                  <a:tcPr anchor="ctr"/>
                </a:tc>
                <a:tc>
                  <a:txBody>
                    <a:bodyPr/>
                    <a:lstStyle/>
                    <a:p>
                      <a:r>
                        <a:rPr lang="en-US" sz="1500" dirty="0" smtClean="0"/>
                        <a:t>6 months </a:t>
                      </a:r>
                      <a:r>
                        <a:rPr lang="en-US" sz="1500" i="1" dirty="0" smtClean="0"/>
                        <a:t>or</a:t>
                      </a:r>
                      <a:r>
                        <a:rPr lang="en-US" sz="1500" dirty="0" smtClean="0"/>
                        <a:t> 18</a:t>
                      </a:r>
                      <a:r>
                        <a:rPr lang="en-US" sz="1500" baseline="0" dirty="0" smtClean="0"/>
                        <a:t> months in 3yr period</a:t>
                      </a:r>
                      <a:endParaRPr lang="en-US" sz="1500" dirty="0"/>
                    </a:p>
                  </a:txBody>
                  <a:tcPr anchor="ctr"/>
                </a:tc>
                <a:extLst>
                  <a:ext uri="{0D108BD9-81ED-4DB2-BD59-A6C34878D82A}">
                    <a16:rowId xmlns:a16="http://schemas.microsoft.com/office/drawing/2014/main" val="1826902470"/>
                  </a:ext>
                </a:extLst>
              </a:tr>
              <a:tr h="306169">
                <a:tc>
                  <a:txBody>
                    <a:bodyPr/>
                    <a:lstStyle/>
                    <a:p>
                      <a:r>
                        <a:rPr lang="en-US" sz="1500" dirty="0" smtClean="0"/>
                        <a:t>San Angelo</a:t>
                      </a:r>
                      <a:endParaRPr lang="en-US" sz="1500" dirty="0"/>
                    </a:p>
                  </a:txBody>
                  <a:tcPr anchor="ctr"/>
                </a:tc>
                <a:tc>
                  <a:txBody>
                    <a:bodyPr/>
                    <a:lstStyle/>
                    <a:p>
                      <a:r>
                        <a:rPr lang="en-US" sz="1500" dirty="0" smtClean="0"/>
                        <a:t>1 year</a:t>
                      </a:r>
                      <a:endParaRPr lang="en-US" sz="1500" dirty="0"/>
                    </a:p>
                  </a:txBody>
                  <a:tcPr anchor="ctr"/>
                </a:tc>
                <a:extLst>
                  <a:ext uri="{0D108BD9-81ED-4DB2-BD59-A6C34878D82A}">
                    <a16:rowId xmlns:a16="http://schemas.microsoft.com/office/drawing/2014/main" val="4010836063"/>
                  </a:ext>
                </a:extLst>
              </a:tr>
              <a:tr h="306169">
                <a:tc>
                  <a:txBody>
                    <a:bodyPr/>
                    <a:lstStyle/>
                    <a:p>
                      <a:r>
                        <a:rPr lang="en-US" sz="1500" dirty="0" smtClean="0"/>
                        <a:t>Tyler</a:t>
                      </a:r>
                      <a:endParaRPr lang="en-US" sz="1500" dirty="0"/>
                    </a:p>
                  </a:txBody>
                  <a:tcPr anchor="ctr"/>
                </a:tc>
                <a:tc>
                  <a:txBody>
                    <a:bodyPr/>
                    <a:lstStyle/>
                    <a:p>
                      <a:r>
                        <a:rPr lang="en-US" sz="1500" dirty="0" smtClean="0"/>
                        <a:t>6 months</a:t>
                      </a:r>
                      <a:endParaRPr lang="en-US" sz="1500" dirty="0"/>
                    </a:p>
                  </a:txBody>
                  <a:tcPr anchor="ctr"/>
                </a:tc>
                <a:extLst>
                  <a:ext uri="{0D108BD9-81ED-4DB2-BD59-A6C34878D82A}">
                    <a16:rowId xmlns:a16="http://schemas.microsoft.com/office/drawing/2014/main" val="1439559766"/>
                  </a:ext>
                </a:extLst>
              </a:tr>
              <a:tr h="306169">
                <a:tc>
                  <a:txBody>
                    <a:bodyPr/>
                    <a:lstStyle/>
                    <a:p>
                      <a:r>
                        <a:rPr lang="en-US" sz="1500" dirty="0" smtClean="0"/>
                        <a:t>Waco</a:t>
                      </a:r>
                      <a:endParaRPr lang="en-US" sz="1500" dirty="0"/>
                    </a:p>
                  </a:txBody>
                  <a:tcPr anchor="ctr"/>
                </a:tc>
                <a:tc>
                  <a:txBody>
                    <a:bodyPr/>
                    <a:lstStyle/>
                    <a:p>
                      <a:r>
                        <a:rPr lang="en-US" sz="1500" dirty="0" smtClean="0"/>
                        <a:t>2 years</a:t>
                      </a:r>
                      <a:endParaRPr lang="en-US" sz="1500" dirty="0"/>
                    </a:p>
                  </a:txBody>
                  <a:tcPr anchor="ctr"/>
                </a:tc>
                <a:extLst>
                  <a:ext uri="{0D108BD9-81ED-4DB2-BD59-A6C34878D82A}">
                    <a16:rowId xmlns:a16="http://schemas.microsoft.com/office/drawing/2014/main" val="156668238"/>
                  </a:ext>
                </a:extLst>
              </a:tr>
              <a:tr h="306169">
                <a:tc>
                  <a:txBody>
                    <a:bodyPr/>
                    <a:lstStyle/>
                    <a:p>
                      <a:r>
                        <a:rPr lang="en-US" sz="1500" b="1" i="1" dirty="0" smtClean="0"/>
                        <a:t>Wichita Falls</a:t>
                      </a:r>
                      <a:endParaRPr lang="en-US" sz="1500" b="1" i="1" dirty="0"/>
                    </a:p>
                  </a:txBody>
                  <a:tcPr anchor="ctr"/>
                </a:tc>
                <a:tc>
                  <a:txBody>
                    <a:bodyPr/>
                    <a:lstStyle/>
                    <a:p>
                      <a:r>
                        <a:rPr lang="en-US" sz="1500" b="1" i="1" dirty="0" smtClean="0"/>
                        <a:t>2 years</a:t>
                      </a:r>
                      <a:endParaRPr lang="en-US" sz="1500" b="1" i="1" dirty="0"/>
                    </a:p>
                  </a:txBody>
                  <a:tcPr anchor="ctr"/>
                </a:tc>
                <a:extLst>
                  <a:ext uri="{0D108BD9-81ED-4DB2-BD59-A6C34878D82A}">
                    <a16:rowId xmlns:a16="http://schemas.microsoft.com/office/drawing/2014/main" val="741636438"/>
                  </a:ext>
                </a:extLst>
              </a:tr>
            </a:tbl>
          </a:graphicData>
        </a:graphic>
      </p:graphicFrame>
    </p:spTree>
    <p:extLst>
      <p:ext uri="{BB962C8B-B14F-4D97-AF65-F5344CB8AC3E}">
        <p14:creationId xmlns:p14="http://schemas.microsoft.com/office/powerpoint/2010/main" val="327696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Definitions </a:t>
            </a:r>
            <a:endParaRPr lang="en-US" sz="3600" dirty="0"/>
          </a:p>
        </p:txBody>
      </p:sp>
      <p:sp>
        <p:nvSpPr>
          <p:cNvPr id="3" name="Content Placeholder 2"/>
          <p:cNvSpPr>
            <a:spLocks noGrp="1"/>
          </p:cNvSpPr>
          <p:nvPr>
            <p:ph idx="1"/>
          </p:nvPr>
        </p:nvSpPr>
        <p:spPr>
          <a:xfrm>
            <a:off x="1019222" y="1744682"/>
            <a:ext cx="9031372" cy="4549792"/>
          </a:xfrm>
        </p:spPr>
        <p:txBody>
          <a:bodyPr>
            <a:normAutofit/>
          </a:bodyPr>
          <a:lstStyle/>
          <a:p>
            <a:pPr marL="338138" lvl="1" indent="-225425">
              <a:spcBef>
                <a:spcPts val="0"/>
              </a:spcBef>
              <a:spcAft>
                <a:spcPts val="0"/>
              </a:spcAft>
              <a:buFont typeface="Arial" panose="020B0604020202020204" pitchFamily="34" charset="0"/>
              <a:buChar char="•"/>
            </a:pPr>
            <a:r>
              <a:rPr lang="en-US" altLang="en-US" sz="2200" dirty="0" smtClean="0"/>
              <a:t>Purpose of </a:t>
            </a:r>
            <a:r>
              <a:rPr lang="en-US" altLang="en-US" sz="2200" dirty="0" smtClean="0"/>
              <a:t>Definitions Section ? </a:t>
            </a:r>
            <a:endParaRPr lang="en-US" altLang="en-US" sz="2200" dirty="0" smtClean="0"/>
          </a:p>
          <a:p>
            <a:pPr marL="338138" lvl="1" indent="-225425">
              <a:spcBef>
                <a:spcPts val="0"/>
              </a:spcBef>
              <a:spcAft>
                <a:spcPts val="0"/>
              </a:spcAft>
              <a:buFont typeface="Arial" panose="020B0604020202020204" pitchFamily="34" charset="0"/>
              <a:buChar char="•"/>
            </a:pPr>
            <a:endParaRPr lang="en-US" altLang="en-US" sz="400" dirty="0" smtClean="0"/>
          </a:p>
          <a:p>
            <a:pPr marL="573088" lvl="2" indent="0">
              <a:spcAft>
                <a:spcPts val="200"/>
              </a:spcAft>
              <a:buNone/>
            </a:pPr>
            <a:r>
              <a:rPr lang="en-US" sz="1800" dirty="0" smtClean="0"/>
              <a:t>From a land use perspective, definitions serve the following purpose:</a:t>
            </a:r>
          </a:p>
          <a:p>
            <a:pPr marL="1031875" lvl="3" indent="-276225">
              <a:spcAft>
                <a:spcPts val="200"/>
              </a:spcAft>
              <a:buFont typeface="Arial" panose="020B0604020202020204" pitchFamily="34" charset="0"/>
              <a:buChar char="•"/>
            </a:pPr>
            <a:r>
              <a:rPr lang="en-US" sz="1700" dirty="0" smtClean="0"/>
              <a:t>Simplify text in the ordinance;</a:t>
            </a:r>
          </a:p>
          <a:p>
            <a:pPr marL="1031875" lvl="3" indent="-276225">
              <a:spcAft>
                <a:spcPts val="200"/>
              </a:spcAft>
              <a:buFont typeface="Arial" panose="020B0604020202020204" pitchFamily="34" charset="0"/>
              <a:buChar char="•"/>
            </a:pPr>
            <a:r>
              <a:rPr lang="en-US" sz="1700" dirty="0" smtClean="0"/>
              <a:t>Establish precise meaning of a word or phrase, eliminates ambiguity;</a:t>
            </a:r>
          </a:p>
          <a:p>
            <a:pPr marL="1031875" lvl="3" indent="-276225">
              <a:spcAft>
                <a:spcPts val="200"/>
              </a:spcAft>
              <a:buFont typeface="Arial" panose="020B0604020202020204" pitchFamily="34" charset="0"/>
              <a:buChar char="•"/>
            </a:pPr>
            <a:r>
              <a:rPr lang="en-US" sz="1700" dirty="0" smtClean="0"/>
              <a:t>Transform technical terms into understandable, useable terminology</a:t>
            </a:r>
          </a:p>
          <a:p>
            <a:pPr marL="987743" lvl="3" indent="-231775">
              <a:spcAft>
                <a:spcPts val="200"/>
              </a:spcAft>
              <a:buFont typeface="Arial" panose="020B0604020202020204" pitchFamily="34" charset="0"/>
              <a:buChar char="•"/>
            </a:pPr>
            <a:endParaRPr lang="en-US" sz="800" dirty="0" smtClean="0"/>
          </a:p>
          <a:p>
            <a:pPr marL="287338" lvl="3" indent="-169863">
              <a:spcAft>
                <a:spcPts val="200"/>
              </a:spcAft>
              <a:buFont typeface="Arial" panose="020B0604020202020204" pitchFamily="34" charset="0"/>
              <a:buChar char="•"/>
            </a:pPr>
            <a:r>
              <a:rPr lang="en-US" sz="2200" dirty="0" smtClean="0"/>
              <a:t>What is Changing ? </a:t>
            </a:r>
          </a:p>
          <a:p>
            <a:pPr marL="576263" lvl="4" indent="-276225">
              <a:spcAft>
                <a:spcPts val="200"/>
              </a:spcAft>
              <a:buNone/>
            </a:pPr>
            <a:r>
              <a:rPr lang="en-US" sz="1800" dirty="0" smtClean="0"/>
              <a:t>	Incorporating new definition section (Sec. 2100) addressing detailed list of uses </a:t>
            </a:r>
          </a:p>
          <a:p>
            <a:pPr marL="300038" lvl="4" indent="274638">
              <a:spcAft>
                <a:spcPts val="200"/>
              </a:spcAft>
              <a:buNone/>
            </a:pPr>
            <a:r>
              <a:rPr lang="en-US" sz="1800" dirty="0"/>
              <a:t>p</a:t>
            </a:r>
            <a:r>
              <a:rPr lang="en-US" sz="1800" dirty="0" smtClean="0"/>
              <a:t>roposed in D</a:t>
            </a:r>
            <a:r>
              <a:rPr lang="en-US" sz="1800" dirty="0" smtClean="0"/>
              <a:t>owntown Zoning Use Table; </a:t>
            </a:r>
          </a:p>
          <a:p>
            <a:pPr marL="300038" lvl="4" indent="0">
              <a:spcAft>
                <a:spcPts val="200"/>
              </a:spcAft>
              <a:buNone/>
              <a:tabLst>
                <a:tab pos="576263" algn="l"/>
              </a:tabLst>
            </a:pPr>
            <a:r>
              <a:rPr lang="en-US" sz="1800" dirty="0" smtClean="0"/>
              <a:t>	Clarify terms to ensure compliance with federal case law and disability standards:</a:t>
            </a:r>
          </a:p>
          <a:p>
            <a:pPr marL="300038" lvl="4" indent="274638">
              <a:spcAft>
                <a:spcPts val="200"/>
              </a:spcAft>
              <a:buNone/>
            </a:pPr>
            <a:r>
              <a:rPr lang="en-US" sz="1800" dirty="0" smtClean="0"/>
              <a:t>Terms for Removal:			 </a:t>
            </a:r>
            <a:endParaRPr lang="en-US" sz="1800" dirty="0" smtClean="0"/>
          </a:p>
          <a:p>
            <a:pPr marL="1031875" lvl="3" indent="-276225">
              <a:spcBef>
                <a:spcPts val="0"/>
              </a:spcBef>
              <a:spcAft>
                <a:spcPts val="0"/>
              </a:spcAft>
              <a:buFont typeface="Arial" panose="020B0604020202020204" pitchFamily="34" charset="0"/>
              <a:buChar char="•"/>
            </a:pPr>
            <a:r>
              <a:rPr lang="en-US" sz="1700" dirty="0" smtClean="0"/>
              <a:t>Adult Daycare Facility, Foster Care Facility, Group Homes, Halfway House, </a:t>
            </a:r>
          </a:p>
          <a:p>
            <a:pPr marL="1033463" lvl="3" indent="0">
              <a:spcBef>
                <a:spcPts val="0"/>
              </a:spcBef>
              <a:spcAft>
                <a:spcPts val="0"/>
              </a:spcAft>
              <a:buNone/>
            </a:pPr>
            <a:r>
              <a:rPr lang="en-US" sz="1700" dirty="0" smtClean="0"/>
              <a:t>Personal Care Home and </a:t>
            </a:r>
            <a:r>
              <a:rPr lang="en-US" sz="1700" dirty="0" smtClean="0"/>
              <a:t>Residential Care Facility</a:t>
            </a:r>
          </a:p>
          <a:p>
            <a:pPr marL="966788" lvl="3" indent="-392113">
              <a:spcAft>
                <a:spcPts val="200"/>
              </a:spcAft>
              <a:buNone/>
            </a:pPr>
            <a:r>
              <a:rPr lang="en-US" sz="1800" dirty="0" smtClean="0"/>
              <a:t>Updated Terms:</a:t>
            </a:r>
          </a:p>
          <a:p>
            <a:pPr marL="1031875" lvl="3" indent="-234950">
              <a:spcAft>
                <a:spcPts val="200"/>
              </a:spcAft>
              <a:buFont typeface="Arial" panose="020B0604020202020204" pitchFamily="34" charset="0"/>
              <a:buChar char="•"/>
            </a:pPr>
            <a:r>
              <a:rPr lang="en-US" sz="1700" dirty="0" smtClean="0"/>
              <a:t>Household Care Facility</a:t>
            </a:r>
            <a:r>
              <a:rPr lang="en-US" sz="1700" dirty="0"/>
              <a:t> </a:t>
            </a:r>
            <a:r>
              <a:rPr lang="en-US" sz="1700" dirty="0" smtClean="0"/>
              <a:t>and Structured Sober Living Facility</a:t>
            </a:r>
            <a:endParaRPr lang="en-US" sz="1700" dirty="0" smtClean="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spTree>
    <p:extLst>
      <p:ext uri="{BB962C8B-B14F-4D97-AF65-F5344CB8AC3E}">
        <p14:creationId xmlns:p14="http://schemas.microsoft.com/office/powerpoint/2010/main" val="276980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
                                            <p:txEl>
                                              <p:pRg st="15" end="15"/>
                                            </p:txEl>
                                          </p:spTgt>
                                        </p:tgtEl>
                                        <p:attrNameLst>
                                          <p:attrName>style.visibility</p:attrName>
                                        </p:attrNameLst>
                                      </p:cBhvr>
                                      <p:to>
                                        <p:strVal val="visible"/>
                                      </p:to>
                                    </p:set>
                                    <p:animEffect transition="in" filter="fade">
                                      <p:cBhvr>
                                        <p:cTn id="76" dur="1000"/>
                                        <p:tgtEl>
                                          <p:spTgt spid="3">
                                            <p:txEl>
                                              <p:pRg st="15" end="15"/>
                                            </p:txEl>
                                          </p:spTgt>
                                        </p:tgtEl>
                                      </p:cBhvr>
                                    </p:animEffect>
                                    <p:anim calcmode="lin" valueType="num">
                                      <p:cBhvr>
                                        <p:cTn id="7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Land Use Plan Amendment </a:t>
            </a:r>
            <a:endParaRPr lang="en-US" sz="3600" dirty="0"/>
          </a:p>
        </p:txBody>
      </p:sp>
      <p:sp>
        <p:nvSpPr>
          <p:cNvPr id="3" name="Content Placeholder 2"/>
          <p:cNvSpPr>
            <a:spLocks noGrp="1"/>
          </p:cNvSpPr>
          <p:nvPr>
            <p:ph idx="1"/>
          </p:nvPr>
        </p:nvSpPr>
        <p:spPr>
          <a:xfrm>
            <a:off x="1058882" y="1765946"/>
            <a:ext cx="10583769" cy="4381138"/>
          </a:xfrm>
        </p:spPr>
        <p:txBody>
          <a:bodyPr>
            <a:normAutofit/>
          </a:bodyPr>
          <a:lstStyle/>
          <a:p>
            <a:pPr marL="338138" lvl="1" indent="-225425">
              <a:spcBef>
                <a:spcPts val="0"/>
              </a:spcBef>
              <a:spcAft>
                <a:spcPts val="0"/>
              </a:spcAft>
              <a:buFont typeface="Arial" panose="020B0604020202020204" pitchFamily="34" charset="0"/>
              <a:buChar char="•"/>
            </a:pPr>
            <a:r>
              <a:rPr lang="en-US" altLang="en-US" sz="2200" dirty="0" smtClean="0"/>
              <a:t>What is </a:t>
            </a:r>
            <a:r>
              <a:rPr lang="en-US" altLang="en-US" sz="2200" dirty="0" smtClean="0"/>
              <a:t>a Land Use Plan</a:t>
            </a:r>
            <a:r>
              <a:rPr lang="en-US" altLang="en-US" sz="2200" dirty="0" smtClean="0"/>
              <a:t>? </a:t>
            </a:r>
          </a:p>
          <a:p>
            <a:pPr marL="625475" lvl="1" indent="-285750">
              <a:spcBef>
                <a:spcPts val="0"/>
              </a:spcBef>
              <a:spcAft>
                <a:spcPts val="0"/>
              </a:spcAft>
              <a:buFont typeface="Arial" panose="020B0604020202020204" pitchFamily="34" charset="0"/>
              <a:buChar char="•"/>
            </a:pPr>
            <a:r>
              <a:rPr lang="en-US" dirty="0"/>
              <a:t>B</a:t>
            </a:r>
            <a:r>
              <a:rPr lang="en-US" dirty="0" smtClean="0"/>
              <a:t>asic </a:t>
            </a:r>
            <a:r>
              <a:rPr lang="en-US" dirty="0"/>
              <a:t>element </a:t>
            </a:r>
            <a:r>
              <a:rPr lang="en-US" dirty="0" smtClean="0"/>
              <a:t>of city’s comprehensive plan.</a:t>
            </a:r>
          </a:p>
          <a:p>
            <a:pPr marL="625475" lvl="1" indent="-285750">
              <a:spcBef>
                <a:spcPts val="0"/>
              </a:spcBef>
              <a:spcAft>
                <a:spcPts val="0"/>
              </a:spcAft>
              <a:buFont typeface="Arial" panose="020B0604020202020204" pitchFamily="34" charset="0"/>
              <a:buChar char="•"/>
            </a:pPr>
            <a:r>
              <a:rPr lang="en-US" dirty="0"/>
              <a:t>Land-use plan serves as a guide to official decisions regarding the distribution and intensity </a:t>
            </a:r>
          </a:p>
          <a:p>
            <a:pPr marL="339725" lvl="1" indent="287338">
              <a:spcBef>
                <a:spcPts val="0"/>
              </a:spcBef>
              <a:spcAft>
                <a:spcPts val="0"/>
              </a:spcAft>
              <a:buNone/>
            </a:pPr>
            <a:r>
              <a:rPr lang="en-US" dirty="0"/>
              <a:t>of private development, as well as public decisions on location of future public facilities/open spaces. </a:t>
            </a:r>
          </a:p>
          <a:p>
            <a:pPr marL="625475" lvl="1" indent="-285750">
              <a:spcBef>
                <a:spcPts val="0"/>
              </a:spcBef>
              <a:spcAft>
                <a:spcPts val="0"/>
              </a:spcAft>
              <a:buFont typeface="Arial" panose="020B0604020202020204" pitchFamily="34" charset="0"/>
              <a:buChar char="•"/>
            </a:pPr>
            <a:r>
              <a:rPr lang="en-US" dirty="0" smtClean="0"/>
              <a:t>Designates future </a:t>
            </a:r>
            <a:r>
              <a:rPr lang="en-US" dirty="0"/>
              <a:t>use or </a:t>
            </a:r>
            <a:r>
              <a:rPr lang="en-US" dirty="0" smtClean="0"/>
              <a:t>reuse of land </a:t>
            </a:r>
            <a:r>
              <a:rPr lang="en-US" dirty="0"/>
              <a:t>within </a:t>
            </a:r>
            <a:r>
              <a:rPr lang="en-US" dirty="0" smtClean="0"/>
              <a:t>a municipality’s planning </a:t>
            </a:r>
            <a:r>
              <a:rPr lang="en-US" dirty="0"/>
              <a:t>area, </a:t>
            </a:r>
            <a:r>
              <a:rPr lang="en-US" dirty="0" smtClean="0"/>
              <a:t>and policies</a:t>
            </a:r>
          </a:p>
          <a:p>
            <a:pPr marL="339725" lvl="1" indent="287338">
              <a:spcBef>
                <a:spcPts val="0"/>
              </a:spcBef>
              <a:spcAft>
                <a:spcPts val="0"/>
              </a:spcAft>
              <a:buNone/>
            </a:pPr>
            <a:r>
              <a:rPr lang="en-US" dirty="0" smtClean="0"/>
              <a:t>used </a:t>
            </a:r>
            <a:r>
              <a:rPr lang="en-US" dirty="0"/>
              <a:t>to arrive </a:t>
            </a:r>
            <a:r>
              <a:rPr lang="en-US" dirty="0" smtClean="0"/>
              <a:t>at decisions in the </a:t>
            </a:r>
            <a:r>
              <a:rPr lang="en-US" dirty="0"/>
              <a:t>plan. </a:t>
            </a:r>
            <a:endParaRPr lang="en-US" dirty="0" smtClean="0"/>
          </a:p>
          <a:p>
            <a:pPr marL="339725" lvl="1" indent="287338">
              <a:spcBef>
                <a:spcPts val="0"/>
              </a:spcBef>
              <a:spcAft>
                <a:spcPts val="0"/>
              </a:spcAft>
              <a:buNone/>
            </a:pPr>
            <a:endParaRPr lang="en-US" dirty="0" smtClean="0"/>
          </a:p>
          <a:p>
            <a:pPr marL="339725" lvl="1" indent="0">
              <a:spcBef>
                <a:spcPts val="0"/>
              </a:spcBef>
              <a:spcAft>
                <a:spcPts val="0"/>
              </a:spcAft>
              <a:buNone/>
            </a:pPr>
            <a:r>
              <a:rPr lang="en-US" altLang="en-US" sz="300" dirty="0" smtClean="0"/>
              <a:t> </a:t>
            </a:r>
            <a:endParaRPr lang="en-US" altLang="en-US" sz="300" dirty="0" smtClean="0"/>
          </a:p>
          <a:p>
            <a:pPr marL="339725" lvl="1" indent="-222250">
              <a:spcBef>
                <a:spcPts val="0"/>
              </a:spcBef>
              <a:spcAft>
                <a:spcPts val="200"/>
              </a:spcAft>
              <a:buSzPct val="100000"/>
              <a:buFont typeface="Arial" panose="020B0604020202020204" pitchFamily="34" charset="0"/>
              <a:buChar char="•"/>
            </a:pPr>
            <a:r>
              <a:rPr lang="en-US" altLang="en-US" sz="2000" dirty="0" smtClean="0"/>
              <a:t>Existing Downtown Land Use Categories: </a:t>
            </a:r>
            <a:endParaRPr lang="en-US" altLang="en-US" sz="2000" dirty="0" smtClean="0"/>
          </a:p>
          <a:p>
            <a:pPr marL="914400" lvl="4" indent="-287338">
              <a:spcAft>
                <a:spcPts val="200"/>
              </a:spcAft>
              <a:buSzPct val="100000"/>
              <a:buFont typeface="Arial" panose="020B0604020202020204" pitchFamily="34" charset="0"/>
              <a:buChar char="•"/>
            </a:pPr>
            <a:r>
              <a:rPr lang="en-US" altLang="en-US" sz="1600" dirty="0" smtClean="0"/>
              <a:t>COM – Commercial</a:t>
            </a:r>
          </a:p>
          <a:p>
            <a:pPr marL="914400" lvl="4" indent="-287338">
              <a:spcAft>
                <a:spcPts val="200"/>
              </a:spcAft>
              <a:buSzPct val="100000"/>
              <a:buFont typeface="Arial" panose="020B0604020202020204" pitchFamily="34" charset="0"/>
              <a:buChar char="•"/>
            </a:pPr>
            <a:r>
              <a:rPr lang="en-US" altLang="en-US" sz="1600" dirty="0" smtClean="0"/>
              <a:t>DNT – Downtown</a:t>
            </a:r>
          </a:p>
          <a:p>
            <a:pPr marL="914400" lvl="4" indent="-287338">
              <a:spcAft>
                <a:spcPts val="200"/>
              </a:spcAft>
              <a:buSzPct val="100000"/>
              <a:buFont typeface="Arial" panose="020B0604020202020204" pitchFamily="34" charset="0"/>
              <a:buChar char="•"/>
            </a:pPr>
            <a:r>
              <a:rPr lang="en-US" altLang="en-US" sz="1600" dirty="0" smtClean="0"/>
              <a:t>HDR – High Density Residential</a:t>
            </a:r>
          </a:p>
          <a:p>
            <a:pPr marL="914400" lvl="4" indent="-287338">
              <a:spcAft>
                <a:spcPts val="200"/>
              </a:spcAft>
              <a:buSzPct val="100000"/>
              <a:buFont typeface="Arial" panose="020B0604020202020204" pitchFamily="34" charset="0"/>
              <a:buChar char="•"/>
            </a:pPr>
            <a:r>
              <a:rPr lang="en-US" altLang="en-US" sz="1600" dirty="0" smtClean="0"/>
              <a:t>IND – Industrial</a:t>
            </a:r>
          </a:p>
          <a:p>
            <a:pPr marL="914400" lvl="4" indent="-287338">
              <a:spcAft>
                <a:spcPts val="200"/>
              </a:spcAft>
              <a:buSzPct val="100000"/>
              <a:buFont typeface="Arial" panose="020B0604020202020204" pitchFamily="34" charset="0"/>
              <a:buChar char="•"/>
            </a:pPr>
            <a:r>
              <a:rPr lang="en-US" altLang="en-US" sz="1600" dirty="0" smtClean="0"/>
              <a:t>IST </a:t>
            </a:r>
            <a:r>
              <a:rPr lang="en-US" altLang="en-US" sz="1600" dirty="0"/>
              <a:t>– </a:t>
            </a:r>
            <a:r>
              <a:rPr lang="en-US" altLang="en-US" sz="1600" dirty="0" smtClean="0"/>
              <a:t>Institutional</a:t>
            </a:r>
          </a:p>
          <a:p>
            <a:pPr marL="914400" lvl="4" indent="-287338">
              <a:spcAft>
                <a:spcPts val="200"/>
              </a:spcAft>
              <a:buSzPct val="100000"/>
              <a:buFont typeface="Arial" panose="020B0604020202020204" pitchFamily="34" charset="0"/>
              <a:buChar char="•"/>
            </a:pPr>
            <a:r>
              <a:rPr lang="en-US" altLang="en-US" sz="1600" dirty="0" smtClean="0"/>
              <a:t>PAR – Parks &amp; Open Space</a:t>
            </a:r>
            <a:r>
              <a:rPr lang="en-US" altLang="en-US" sz="1700" dirty="0" smtClean="0"/>
              <a:t>			</a:t>
            </a:r>
            <a:endParaRPr lang="en-US" altLang="en-US" sz="17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pic>
        <p:nvPicPr>
          <p:cNvPr id="7" name="Picture 6"/>
          <p:cNvPicPr>
            <a:picLocks noChangeAspect="1"/>
          </p:cNvPicPr>
          <p:nvPr/>
        </p:nvPicPr>
        <p:blipFill>
          <a:blip r:embed="rId4"/>
          <a:stretch>
            <a:fillRect/>
          </a:stretch>
        </p:blipFill>
        <p:spPr>
          <a:xfrm>
            <a:off x="6602818" y="3213833"/>
            <a:ext cx="2998381" cy="3037834"/>
          </a:xfrm>
          <a:prstGeom prst="rect">
            <a:avLst/>
          </a:prstGeom>
          <a:ln w="19050">
            <a:solidFill>
              <a:schemeClr val="tx1"/>
            </a:solidFill>
          </a:ln>
        </p:spPr>
      </p:pic>
    </p:spTree>
    <p:extLst>
      <p:ext uri="{BB962C8B-B14F-4D97-AF65-F5344CB8AC3E}">
        <p14:creationId xmlns:p14="http://schemas.microsoft.com/office/powerpoint/2010/main" val="3334710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Land Use Plan Amendment </a:t>
            </a:r>
            <a:endParaRPr lang="en-US" sz="3600" dirty="0"/>
          </a:p>
        </p:txBody>
      </p:sp>
      <p:sp>
        <p:nvSpPr>
          <p:cNvPr id="3" name="Content Placeholder 2"/>
          <p:cNvSpPr>
            <a:spLocks noGrp="1"/>
          </p:cNvSpPr>
          <p:nvPr>
            <p:ph idx="1"/>
          </p:nvPr>
        </p:nvSpPr>
        <p:spPr>
          <a:xfrm>
            <a:off x="1102990" y="1793213"/>
            <a:ext cx="4978833" cy="3609592"/>
          </a:xfrm>
        </p:spPr>
        <p:txBody>
          <a:bodyPr>
            <a:normAutofit/>
          </a:bodyPr>
          <a:lstStyle/>
          <a:p>
            <a:pPr marL="339725" lvl="1" indent="0">
              <a:spcBef>
                <a:spcPts val="0"/>
              </a:spcBef>
              <a:spcAft>
                <a:spcPts val="0"/>
              </a:spcAft>
              <a:buNone/>
            </a:pPr>
            <a:endParaRPr lang="en-US" altLang="en-US" sz="300" dirty="0" smtClean="0"/>
          </a:p>
          <a:p>
            <a:pPr marL="339725" lvl="1" indent="-222250">
              <a:spcBef>
                <a:spcPts val="0"/>
              </a:spcBef>
              <a:spcAft>
                <a:spcPts val="200"/>
              </a:spcAft>
              <a:buSzPct val="100000"/>
              <a:buFont typeface="Arial" panose="020B0604020202020204" pitchFamily="34" charset="0"/>
              <a:buChar char="•"/>
            </a:pPr>
            <a:r>
              <a:rPr lang="en-US" altLang="en-US" sz="2000" dirty="0" smtClean="0"/>
              <a:t>Recommend Consolidation </a:t>
            </a:r>
            <a:endParaRPr lang="en-US" altLang="en-US" sz="2000" dirty="0" smtClean="0"/>
          </a:p>
          <a:p>
            <a:pPr marL="574675" lvl="4" indent="0">
              <a:spcAft>
                <a:spcPts val="200"/>
              </a:spcAft>
              <a:buSzPct val="100000"/>
              <a:buNone/>
            </a:pPr>
            <a:r>
              <a:rPr lang="en-US" altLang="en-US" sz="1100" dirty="0" smtClean="0"/>
              <a:t>	</a:t>
            </a:r>
            <a:r>
              <a:rPr lang="en-US" altLang="en-US" sz="1700" dirty="0" smtClean="0"/>
              <a:t>		</a:t>
            </a:r>
            <a:endParaRPr lang="en-US" altLang="en-US" sz="1700" dirty="0"/>
          </a:p>
          <a:p>
            <a:pPr marL="339725" lvl="5" indent="-222250">
              <a:spcAft>
                <a:spcPts val="200"/>
              </a:spcAft>
              <a:buSzPct val="100000"/>
              <a:buFont typeface="Arial" panose="020B0604020202020204" pitchFamily="34" charset="0"/>
              <a:buChar char="•"/>
            </a:pPr>
            <a:r>
              <a:rPr lang="en-US" altLang="en-US" sz="2000" dirty="0" smtClean="0"/>
              <a:t>Proposed Land Use Categories:  </a:t>
            </a:r>
          </a:p>
          <a:p>
            <a:pPr marL="796925" lvl="5" indent="-222250">
              <a:spcAft>
                <a:spcPts val="200"/>
              </a:spcAft>
              <a:buSzPct val="100000"/>
              <a:buFont typeface="Arial" panose="020B0604020202020204" pitchFamily="34" charset="0"/>
              <a:buChar char="•"/>
            </a:pPr>
            <a:r>
              <a:rPr lang="en-US" altLang="en-US" sz="1800" dirty="0" smtClean="0"/>
              <a:t>DNT – Downtown 	</a:t>
            </a:r>
          </a:p>
          <a:p>
            <a:pPr marL="796925" lvl="5" indent="-222250">
              <a:spcAft>
                <a:spcPts val="200"/>
              </a:spcAft>
              <a:buSzPct val="100000"/>
              <a:buFont typeface="Arial" panose="020B0604020202020204" pitchFamily="34" charset="0"/>
              <a:buChar char="•"/>
            </a:pPr>
            <a:r>
              <a:rPr lang="en-US" altLang="en-US" sz="1800" dirty="0" smtClean="0"/>
              <a:t>PAR – Parks &amp; Open Space</a:t>
            </a:r>
            <a:endParaRPr lang="en-US" alt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pic>
        <p:nvPicPr>
          <p:cNvPr id="102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823" y="1793213"/>
            <a:ext cx="3312483" cy="45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486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453" y="707906"/>
            <a:ext cx="10058400" cy="970877"/>
          </a:xfrm>
        </p:spPr>
        <p:txBody>
          <a:bodyPr>
            <a:normAutofit/>
          </a:bodyPr>
          <a:lstStyle/>
          <a:p>
            <a:r>
              <a:rPr lang="en-US" sz="3600" dirty="0" smtClean="0"/>
              <a:t>Next Steps: Projected Timeline</a:t>
            </a:r>
            <a:endParaRPr lang="en-US" sz="3600" dirty="0"/>
          </a:p>
        </p:txBody>
      </p:sp>
      <p:sp>
        <p:nvSpPr>
          <p:cNvPr id="6" name="Content Placeholder 2"/>
          <p:cNvSpPr txBox="1">
            <a:spLocks/>
          </p:cNvSpPr>
          <p:nvPr/>
        </p:nvSpPr>
        <p:spPr>
          <a:xfrm>
            <a:off x="890650" y="1977611"/>
            <a:ext cx="10058400" cy="417078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b="1" i="1" dirty="0" smtClean="0">
                <a:solidFill>
                  <a:srgbClr val="003399"/>
                </a:solidFill>
              </a:rPr>
              <a:t>June </a:t>
            </a:r>
            <a:r>
              <a:rPr lang="en-US" sz="2200" b="1" i="1" dirty="0">
                <a:solidFill>
                  <a:srgbClr val="003399"/>
                </a:solidFill>
              </a:rPr>
              <a:t>8:</a:t>
            </a:r>
            <a:r>
              <a:rPr lang="en-US" sz="2200" i="1" dirty="0">
                <a:solidFill>
                  <a:srgbClr val="003399"/>
                </a:solidFill>
              </a:rPr>
              <a:t>  Planning and Zoning </a:t>
            </a:r>
            <a:r>
              <a:rPr lang="en-US" sz="2200" i="1" dirty="0" smtClean="0">
                <a:solidFill>
                  <a:srgbClr val="003399"/>
                </a:solidFill>
              </a:rPr>
              <a:t>Commission - </a:t>
            </a:r>
            <a:r>
              <a:rPr lang="en-US" sz="2200" i="1" dirty="0">
                <a:solidFill>
                  <a:srgbClr val="003399"/>
                </a:solidFill>
              </a:rPr>
              <a:t>Work Session</a:t>
            </a:r>
          </a:p>
          <a:p>
            <a:r>
              <a:rPr lang="en-US" sz="2200" b="1" dirty="0" smtClean="0"/>
              <a:t>July </a:t>
            </a:r>
            <a:r>
              <a:rPr lang="en-US" sz="2200" b="1" dirty="0"/>
              <a:t>13:</a:t>
            </a:r>
            <a:r>
              <a:rPr lang="en-US" sz="2200" dirty="0"/>
              <a:t>  Planning and Zoning </a:t>
            </a:r>
            <a:r>
              <a:rPr lang="en-US" sz="2200" dirty="0" smtClean="0"/>
              <a:t>Commission </a:t>
            </a:r>
            <a:r>
              <a:rPr lang="en-US" sz="2200" dirty="0"/>
              <a:t>- Ordinance </a:t>
            </a:r>
            <a:r>
              <a:rPr lang="en-US" sz="2200" dirty="0" smtClean="0"/>
              <a:t>Consideration</a:t>
            </a:r>
          </a:p>
          <a:p>
            <a:r>
              <a:rPr lang="en-US" sz="2200" b="1" dirty="0" smtClean="0"/>
              <a:t>July </a:t>
            </a:r>
            <a:r>
              <a:rPr lang="en-US" sz="2200" b="1" dirty="0"/>
              <a:t>19: </a:t>
            </a:r>
            <a:r>
              <a:rPr lang="en-US" sz="2200" dirty="0"/>
              <a:t> Council Update</a:t>
            </a:r>
          </a:p>
          <a:p>
            <a:r>
              <a:rPr lang="en-US" sz="2200" b="1" dirty="0"/>
              <a:t>Aug 2:</a:t>
            </a:r>
            <a:r>
              <a:rPr lang="en-US" sz="2200" dirty="0"/>
              <a:t>    Council - </a:t>
            </a:r>
            <a:r>
              <a:rPr lang="en-US" sz="2200" dirty="0" smtClean="0"/>
              <a:t>Ordinance Consideration</a:t>
            </a:r>
            <a:endParaRPr lang="en-US" sz="2200" dirty="0"/>
          </a:p>
          <a:p>
            <a:pPr marL="201168" lvl="1" indent="0">
              <a:lnSpc>
                <a:spcPct val="100000"/>
              </a:lnSpc>
              <a:spcBef>
                <a:spcPts val="600"/>
              </a:spcBef>
              <a:spcAft>
                <a:spcPts val="600"/>
              </a:spcAft>
              <a:buNone/>
            </a:pPr>
            <a:endParaRPr lang="en-US"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102" y="5585254"/>
            <a:ext cx="1164591" cy="690859"/>
          </a:xfrm>
          <a:prstGeom prst="rect">
            <a:avLst/>
          </a:prstGeom>
        </p:spPr>
      </p:pic>
    </p:spTree>
    <p:extLst>
      <p:ext uri="{BB962C8B-B14F-4D97-AF65-F5344CB8AC3E}">
        <p14:creationId xmlns:p14="http://schemas.microsoft.com/office/powerpoint/2010/main" val="4122165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903" y="589468"/>
            <a:ext cx="10058400" cy="1043389"/>
          </a:xfrm>
        </p:spPr>
        <p:txBody>
          <a:bodyPr>
            <a:normAutofit/>
          </a:bodyPr>
          <a:lstStyle/>
          <a:p>
            <a:pPr algn="ctr"/>
            <a:r>
              <a:rPr lang="en-US" sz="3600" dirty="0" smtClean="0"/>
              <a:t>Questions/Comments?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339" y="1856603"/>
            <a:ext cx="6499518" cy="4333013"/>
          </a:xfrm>
          <a:prstGeom prst="rect">
            <a:avLst/>
          </a:prstGeom>
        </p:spPr>
      </p:pic>
    </p:spTree>
    <p:extLst>
      <p:ext uri="{BB962C8B-B14F-4D97-AF65-F5344CB8AC3E}">
        <p14:creationId xmlns:p14="http://schemas.microsoft.com/office/powerpoint/2010/main" val="384475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51" y="194770"/>
            <a:ext cx="10058400" cy="1450757"/>
          </a:xfrm>
        </p:spPr>
        <p:txBody>
          <a:bodyPr>
            <a:normAutofit/>
          </a:bodyPr>
          <a:lstStyle/>
          <a:p>
            <a:r>
              <a:rPr lang="en-US" sz="3600" dirty="0" smtClean="0"/>
              <a:t>Downtown Zoning Diagnostic: </a:t>
            </a:r>
            <a:r>
              <a:rPr lang="en-US" sz="3200" dirty="0" smtClean="0"/>
              <a:t>Freese &amp; Nichols</a:t>
            </a:r>
            <a:endParaRPr lang="en-US" sz="3600" dirty="0"/>
          </a:p>
        </p:txBody>
      </p:sp>
      <p:sp>
        <p:nvSpPr>
          <p:cNvPr id="3" name="Content Placeholder 2"/>
          <p:cNvSpPr>
            <a:spLocks noGrp="1"/>
          </p:cNvSpPr>
          <p:nvPr>
            <p:ph idx="1"/>
          </p:nvPr>
        </p:nvSpPr>
        <p:spPr>
          <a:xfrm>
            <a:off x="1003151" y="1828623"/>
            <a:ext cx="10299849" cy="4027891"/>
          </a:xfrm>
        </p:spPr>
        <p:txBody>
          <a:bodyPr>
            <a:normAutofit lnSpcReduction="10000"/>
          </a:bodyPr>
          <a:lstStyle/>
          <a:p>
            <a:pPr lvl="1">
              <a:buFont typeface="Arial" panose="020B0604020202020204" pitchFamily="34" charset="0"/>
              <a:buChar char="•"/>
            </a:pPr>
            <a:r>
              <a:rPr lang="en-US" altLang="en-US" sz="2100" dirty="0" smtClean="0"/>
              <a:t>Report outlines 14 recommendations, addressed through:</a:t>
            </a:r>
          </a:p>
          <a:p>
            <a:pPr marL="804863" lvl="2" indent="-176213">
              <a:spcBef>
                <a:spcPts val="400"/>
              </a:spcBef>
              <a:buFont typeface="Arial" panose="020B0604020202020204" pitchFamily="34" charset="0"/>
              <a:buChar char="•"/>
            </a:pPr>
            <a:r>
              <a:rPr lang="en-US" altLang="en-US" sz="1800" dirty="0" smtClean="0"/>
              <a:t>Zoning</a:t>
            </a:r>
          </a:p>
          <a:p>
            <a:pPr marL="804863" lvl="2" indent="-176213">
              <a:spcBef>
                <a:spcPts val="400"/>
              </a:spcBef>
              <a:buFont typeface="Arial" panose="020B0604020202020204" pitchFamily="34" charset="0"/>
              <a:buChar char="•"/>
            </a:pPr>
            <a:r>
              <a:rPr lang="en-US" altLang="en-US" sz="1800" dirty="0" smtClean="0"/>
              <a:t>Development Process</a:t>
            </a:r>
          </a:p>
          <a:p>
            <a:pPr marL="804863" lvl="2" indent="-176213">
              <a:spcBef>
                <a:spcPts val="400"/>
              </a:spcBef>
              <a:buFont typeface="Arial" panose="020B0604020202020204" pitchFamily="34" charset="0"/>
              <a:buChar char="•"/>
            </a:pPr>
            <a:r>
              <a:rPr lang="en-US" altLang="en-US" sz="1800" dirty="0" smtClean="0"/>
              <a:t>Economic Development</a:t>
            </a:r>
          </a:p>
          <a:p>
            <a:pPr marL="628650" lvl="2" indent="0">
              <a:spcBef>
                <a:spcPts val="400"/>
              </a:spcBef>
              <a:buNone/>
            </a:pPr>
            <a:r>
              <a:rPr lang="en-US" altLang="en-US" sz="500" dirty="0" smtClean="0"/>
              <a:t> </a:t>
            </a:r>
          </a:p>
          <a:p>
            <a:pPr marL="396875" lvl="2" indent="-165100">
              <a:spcBef>
                <a:spcPts val="400"/>
              </a:spcBef>
              <a:buFont typeface="Arial" panose="020B0604020202020204" pitchFamily="34" charset="0"/>
              <a:buChar char="•"/>
            </a:pPr>
            <a:r>
              <a:rPr lang="en-US" altLang="en-US" sz="2100" dirty="0" smtClean="0"/>
              <a:t>Implementation Schedule: high, medium, low impact</a:t>
            </a:r>
          </a:p>
          <a:p>
            <a:pPr marL="914400" lvl="3" indent="-285750">
              <a:spcBef>
                <a:spcPts val="400"/>
              </a:spcBef>
              <a:buFont typeface="Wingdings" panose="05000000000000000000" pitchFamily="2" charset="2"/>
              <a:buChar char="ü"/>
            </a:pPr>
            <a:r>
              <a:rPr lang="en-US" altLang="en-US" sz="1800" dirty="0" smtClean="0">
                <a:solidFill>
                  <a:srgbClr val="008000"/>
                </a:solidFill>
              </a:rPr>
              <a:t>Zoning realignment – </a:t>
            </a:r>
            <a:r>
              <a:rPr lang="en-US" altLang="en-US" sz="1800" i="1" dirty="0" smtClean="0">
                <a:solidFill>
                  <a:srgbClr val="008000"/>
                </a:solidFill>
              </a:rPr>
              <a:t>high impact</a:t>
            </a:r>
          </a:p>
          <a:p>
            <a:pPr marL="914400" lvl="3" indent="-285750">
              <a:spcBef>
                <a:spcPts val="400"/>
              </a:spcBef>
              <a:buFont typeface="Wingdings" panose="05000000000000000000" pitchFamily="2" charset="2"/>
              <a:buChar char="ü"/>
            </a:pPr>
            <a:r>
              <a:rPr lang="en-US" altLang="en-US" sz="1800" dirty="0" smtClean="0">
                <a:solidFill>
                  <a:srgbClr val="008000"/>
                </a:solidFill>
              </a:rPr>
              <a:t>Update CBD – </a:t>
            </a:r>
            <a:r>
              <a:rPr lang="en-US" altLang="en-US" sz="1800" i="1" dirty="0" smtClean="0">
                <a:solidFill>
                  <a:srgbClr val="008000"/>
                </a:solidFill>
              </a:rPr>
              <a:t>high impact</a:t>
            </a:r>
          </a:p>
          <a:p>
            <a:pPr marL="914400" lvl="3" indent="-285750">
              <a:spcBef>
                <a:spcPts val="400"/>
              </a:spcBef>
              <a:buFont typeface="Wingdings" panose="05000000000000000000" pitchFamily="2" charset="2"/>
              <a:buChar char="ü"/>
            </a:pPr>
            <a:r>
              <a:rPr lang="en-US" altLang="en-US" sz="1800" dirty="0" smtClean="0">
                <a:solidFill>
                  <a:srgbClr val="008000"/>
                </a:solidFill>
              </a:rPr>
              <a:t>Revise RDD regulations – </a:t>
            </a:r>
            <a:r>
              <a:rPr lang="en-US" altLang="en-US" sz="1800" i="1" dirty="0" smtClean="0">
                <a:solidFill>
                  <a:srgbClr val="008000"/>
                </a:solidFill>
              </a:rPr>
              <a:t>low impact </a:t>
            </a:r>
          </a:p>
          <a:p>
            <a:pPr marL="914400" lvl="3" indent="-285750">
              <a:spcBef>
                <a:spcPts val="400"/>
              </a:spcBef>
              <a:buFont typeface="Wingdings" panose="05000000000000000000" pitchFamily="2" charset="2"/>
              <a:buChar char="ü"/>
            </a:pPr>
            <a:r>
              <a:rPr lang="en-US" altLang="en-US" sz="1800" dirty="0">
                <a:solidFill>
                  <a:schemeClr val="tx2"/>
                </a:solidFill>
              </a:rPr>
              <a:t>Adopt Property Maintenance Code – </a:t>
            </a:r>
            <a:r>
              <a:rPr lang="en-US" altLang="en-US" sz="1800" i="1" dirty="0">
                <a:solidFill>
                  <a:schemeClr val="tx2"/>
                </a:solidFill>
              </a:rPr>
              <a:t>high impact</a:t>
            </a:r>
          </a:p>
          <a:p>
            <a:pPr marL="858838" lvl="3" indent="-230188">
              <a:spcBef>
                <a:spcPts val="400"/>
              </a:spcBef>
              <a:buFont typeface="Arial" panose="020B0604020202020204" pitchFamily="34" charset="0"/>
              <a:buChar char="•"/>
            </a:pPr>
            <a:r>
              <a:rPr lang="en-US" altLang="en-US" sz="1800" dirty="0" smtClean="0">
                <a:solidFill>
                  <a:schemeClr val="accent6">
                    <a:lumMod val="75000"/>
                  </a:schemeClr>
                </a:solidFill>
              </a:rPr>
              <a:t>Resolve parking issues in downtown area – </a:t>
            </a:r>
            <a:r>
              <a:rPr lang="en-US" altLang="en-US" sz="1800" i="1" dirty="0" smtClean="0">
                <a:solidFill>
                  <a:schemeClr val="accent6">
                    <a:lumMod val="75000"/>
                  </a:schemeClr>
                </a:solidFill>
              </a:rPr>
              <a:t>low impact</a:t>
            </a:r>
          </a:p>
          <a:p>
            <a:pPr marL="858838" lvl="3" indent="-230188">
              <a:spcBef>
                <a:spcPts val="400"/>
              </a:spcBef>
              <a:buFont typeface="Arial" panose="020B0604020202020204" pitchFamily="34" charset="0"/>
              <a:buChar char="•"/>
            </a:pPr>
            <a:r>
              <a:rPr lang="en-US" altLang="en-US" sz="1800" dirty="0" smtClean="0">
                <a:solidFill>
                  <a:schemeClr val="accent6">
                    <a:lumMod val="75000"/>
                  </a:schemeClr>
                </a:solidFill>
              </a:rPr>
              <a:t>Amend outdoor dining ordinance to reflect streetscape recommendations – </a:t>
            </a:r>
            <a:r>
              <a:rPr lang="en-US" altLang="en-US" sz="1800" i="1" dirty="0" smtClean="0">
                <a:solidFill>
                  <a:schemeClr val="accent6">
                    <a:lumMod val="75000"/>
                  </a:schemeClr>
                </a:solidFill>
              </a:rPr>
              <a:t>low impact</a:t>
            </a:r>
          </a:p>
          <a:p>
            <a:pPr marL="858838" lvl="3" indent="-230188">
              <a:spcBef>
                <a:spcPts val="400"/>
              </a:spcBef>
              <a:buFont typeface="Arial" panose="020B0604020202020204" pitchFamily="34" charset="0"/>
              <a:buChar char="•"/>
            </a:pPr>
            <a:endParaRPr lang="en-US" altLang="en-US" sz="24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102" y="5585254"/>
            <a:ext cx="1164591" cy="690859"/>
          </a:xfrm>
          <a:prstGeom prst="rect">
            <a:avLst/>
          </a:prstGeom>
        </p:spPr>
      </p:pic>
    </p:spTree>
    <p:extLst>
      <p:ext uri="{BB962C8B-B14F-4D97-AF65-F5344CB8AC3E}">
        <p14:creationId xmlns:p14="http://schemas.microsoft.com/office/powerpoint/2010/main" val="190134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1000"/>
                                        <p:tgtEl>
                                          <p:spTgt spid="3">
                                            <p:txEl>
                                              <p:pRg st="9" end="9"/>
                                            </p:txEl>
                                          </p:spTgt>
                                        </p:tgtEl>
                                      </p:cBhvr>
                                    </p:animEffect>
                                    <p:anim calcmode="lin" valueType="num">
                                      <p:cBhvr>
                                        <p:cTn id="2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1000"/>
                                        <p:tgtEl>
                                          <p:spTgt spid="3">
                                            <p:txEl>
                                              <p:pRg st="10" end="10"/>
                                            </p:txEl>
                                          </p:spTgt>
                                        </p:tgtEl>
                                      </p:cBhvr>
                                    </p:animEffect>
                                    <p:anim calcmode="lin" valueType="num">
                                      <p:cBhvr>
                                        <p:cTn id="3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864" y="764186"/>
            <a:ext cx="10058400" cy="903643"/>
          </a:xfrm>
        </p:spPr>
        <p:txBody>
          <a:bodyPr>
            <a:normAutofit/>
          </a:bodyPr>
          <a:lstStyle/>
          <a:p>
            <a:r>
              <a:rPr lang="en-US" sz="3600" dirty="0" smtClean="0"/>
              <a:t>Downtown Strategic Plan: Progress to Date</a:t>
            </a:r>
            <a:endParaRPr lang="en-US" sz="3600" dirty="0"/>
          </a:p>
        </p:txBody>
      </p:sp>
      <p:sp>
        <p:nvSpPr>
          <p:cNvPr id="3" name="Content Placeholder 2"/>
          <p:cNvSpPr>
            <a:spLocks noGrp="1"/>
          </p:cNvSpPr>
          <p:nvPr>
            <p:ph idx="1"/>
          </p:nvPr>
        </p:nvSpPr>
        <p:spPr>
          <a:xfrm>
            <a:off x="991863" y="1839651"/>
            <a:ext cx="10165993" cy="4248120"/>
          </a:xfrm>
        </p:spPr>
        <p:txBody>
          <a:bodyPr>
            <a:normAutofit fontScale="85000" lnSpcReduction="20000"/>
          </a:bodyPr>
          <a:lstStyle/>
          <a:p>
            <a:pPr lvl="1">
              <a:buFont typeface="Arial" panose="020B0604020202020204" pitchFamily="34" charset="0"/>
              <a:buChar char="•"/>
            </a:pPr>
            <a:r>
              <a:rPr lang="en-US" altLang="en-US" sz="2200" dirty="0" smtClean="0"/>
              <a:t>Code Enforcement: zones realigned for improved service downtown</a:t>
            </a:r>
          </a:p>
          <a:p>
            <a:pPr marL="201168" lvl="1" indent="0">
              <a:buNone/>
            </a:pPr>
            <a:endParaRPr lang="en-US" altLang="en-US" sz="900" dirty="0" smtClean="0"/>
          </a:p>
          <a:p>
            <a:pPr lvl="1">
              <a:lnSpc>
                <a:spcPct val="110000"/>
              </a:lnSpc>
              <a:spcBef>
                <a:spcPts val="0"/>
              </a:spcBef>
              <a:buFont typeface="Arial" panose="020B0604020202020204" pitchFamily="34" charset="0"/>
              <a:buChar char="•"/>
            </a:pPr>
            <a:r>
              <a:rPr lang="en-US" altLang="en-US" sz="2200" dirty="0" smtClean="0"/>
              <a:t>TIF #4 </a:t>
            </a:r>
            <a:r>
              <a:rPr lang="en-US" altLang="en-US" sz="2200" dirty="0"/>
              <a:t>b</a:t>
            </a:r>
            <a:r>
              <a:rPr lang="en-US" altLang="en-US" sz="2200" dirty="0" smtClean="0"/>
              <a:t>oard activated </a:t>
            </a:r>
            <a:r>
              <a:rPr lang="en-US" altLang="en-US" sz="1900" dirty="0" smtClean="0"/>
              <a:t>– increment allocation in 2020</a:t>
            </a:r>
          </a:p>
          <a:p>
            <a:pPr marL="201168" lvl="1" indent="0">
              <a:lnSpc>
                <a:spcPct val="110000"/>
              </a:lnSpc>
              <a:spcBef>
                <a:spcPts val="0"/>
              </a:spcBef>
              <a:buNone/>
            </a:pPr>
            <a:endParaRPr lang="en-US" altLang="en-US" sz="900" dirty="0" smtClean="0"/>
          </a:p>
          <a:p>
            <a:pPr marL="396875" lvl="3" indent="-165100">
              <a:lnSpc>
                <a:spcPct val="110000"/>
              </a:lnSpc>
              <a:spcBef>
                <a:spcPts val="0"/>
              </a:spcBef>
              <a:spcAft>
                <a:spcPts val="0"/>
              </a:spcAft>
              <a:buFont typeface="Arial" panose="020B0604020202020204" pitchFamily="34" charset="0"/>
              <a:buChar char="•"/>
            </a:pPr>
            <a:r>
              <a:rPr lang="en-US" altLang="en-US" sz="2200" dirty="0" smtClean="0"/>
              <a:t>Downtown Improvement Grant (4B):</a:t>
            </a:r>
          </a:p>
          <a:p>
            <a:pPr marL="738188" lvl="3" indent="-165100">
              <a:lnSpc>
                <a:spcPct val="120000"/>
              </a:lnSpc>
              <a:spcBef>
                <a:spcPts val="0"/>
              </a:spcBef>
              <a:spcAft>
                <a:spcPts val="0"/>
              </a:spcAft>
              <a:buFont typeface="Arial" panose="020B0604020202020204" pitchFamily="34" charset="0"/>
              <a:buChar char="•"/>
            </a:pPr>
            <a:r>
              <a:rPr lang="en-US" altLang="en-US" sz="1800" dirty="0" smtClean="0"/>
              <a:t>Increased funding level FY18-19 by $50,000 to assist with sidewalk, curb/gutter, tree well repairs</a:t>
            </a:r>
          </a:p>
          <a:p>
            <a:pPr marL="738188" lvl="3" indent="-165100">
              <a:lnSpc>
                <a:spcPct val="110000"/>
              </a:lnSpc>
              <a:spcBef>
                <a:spcPts val="0"/>
              </a:spcBef>
              <a:spcAft>
                <a:spcPts val="0"/>
              </a:spcAft>
              <a:buFont typeface="Arial" panose="020B0604020202020204" pitchFamily="34" charset="0"/>
              <a:buChar char="•"/>
            </a:pPr>
            <a:r>
              <a:rPr lang="en-US" altLang="en-US" sz="1800" dirty="0" smtClean="0"/>
              <a:t>Public Works assessed sidewalks for deficiencies; owners/tenant notified &amp; utilizing program for improvements</a:t>
            </a:r>
          </a:p>
          <a:p>
            <a:pPr marL="573088" lvl="3" indent="0">
              <a:lnSpc>
                <a:spcPct val="110000"/>
              </a:lnSpc>
              <a:spcBef>
                <a:spcPts val="0"/>
              </a:spcBef>
              <a:spcAft>
                <a:spcPts val="0"/>
              </a:spcAft>
              <a:buNone/>
            </a:pPr>
            <a:endParaRPr lang="en-US" altLang="en-US" sz="900" dirty="0" smtClean="0"/>
          </a:p>
          <a:p>
            <a:pPr marL="403225" lvl="3" indent="-174625">
              <a:lnSpc>
                <a:spcPct val="110000"/>
              </a:lnSpc>
              <a:spcAft>
                <a:spcPts val="200"/>
              </a:spcAft>
              <a:buFont typeface="Arial" panose="020B0604020202020204" pitchFamily="34" charset="0"/>
              <a:buChar char="•"/>
            </a:pPr>
            <a:r>
              <a:rPr lang="en-US" altLang="en-US" sz="2200" dirty="0" smtClean="0"/>
              <a:t>Downtown </a:t>
            </a:r>
            <a:r>
              <a:rPr lang="en-US" altLang="en-US" sz="2200" dirty="0"/>
              <a:t>Property Maintenance Code (PMC) &amp; Vacant </a:t>
            </a:r>
            <a:r>
              <a:rPr lang="en-US" altLang="en-US" sz="2200" dirty="0" smtClean="0"/>
              <a:t>Structure Registry (VSR):</a:t>
            </a:r>
            <a:endParaRPr lang="en-US" altLang="en-US" sz="2200" dirty="0"/>
          </a:p>
          <a:p>
            <a:pPr marL="804863" lvl="1" indent="-176213">
              <a:spcAft>
                <a:spcPts val="200"/>
              </a:spcAft>
              <a:buFont typeface="Arial" panose="020B0604020202020204" pitchFamily="34" charset="0"/>
              <a:buChar char="•"/>
              <a:tabLst>
                <a:tab pos="577850" algn="l"/>
              </a:tabLst>
            </a:pPr>
            <a:r>
              <a:rPr lang="en-US" altLang="en-US" dirty="0" smtClean="0"/>
              <a:t>Feb. 2021: council approves both PMC and VSR </a:t>
            </a:r>
          </a:p>
          <a:p>
            <a:pPr marL="804863" lvl="1" indent="-176213">
              <a:spcAft>
                <a:spcPts val="200"/>
              </a:spcAft>
              <a:buFont typeface="Arial" panose="020B0604020202020204" pitchFamily="34" charset="0"/>
              <a:buChar char="•"/>
              <a:tabLst>
                <a:tab pos="577850" algn="l"/>
              </a:tabLst>
            </a:pPr>
            <a:r>
              <a:rPr lang="en-US" altLang="en-US" dirty="0" smtClean="0"/>
              <a:t>Oct. 2021: ordinances became </a:t>
            </a:r>
            <a:r>
              <a:rPr lang="en-US" altLang="en-US" dirty="0"/>
              <a:t>effective; applies to non-residential properties </a:t>
            </a:r>
            <a:endParaRPr lang="en-US" altLang="en-US" dirty="0" smtClean="0"/>
          </a:p>
          <a:p>
            <a:pPr marL="628650" lvl="1" indent="0">
              <a:spcAft>
                <a:spcPts val="200"/>
              </a:spcAft>
              <a:buNone/>
              <a:tabLst>
                <a:tab pos="577850" algn="l"/>
              </a:tabLst>
            </a:pPr>
            <a:endParaRPr lang="en-US" altLang="en-US" sz="900" dirty="0" smtClean="0"/>
          </a:p>
          <a:p>
            <a:pPr marL="396875" lvl="3" indent="-165100">
              <a:buFont typeface="Arial" panose="020B0604020202020204" pitchFamily="34" charset="0"/>
              <a:buChar char="•"/>
            </a:pPr>
            <a:r>
              <a:rPr lang="en-US" altLang="en-US" sz="2200" dirty="0" smtClean="0"/>
              <a:t>Parking Issues:</a:t>
            </a:r>
          </a:p>
          <a:p>
            <a:pPr marL="804863" lvl="4" indent="-165100">
              <a:buFont typeface="Arial" panose="020B0604020202020204" pitchFamily="34" charset="0"/>
              <a:buChar char="•"/>
            </a:pPr>
            <a:r>
              <a:rPr lang="en-US" altLang="en-US" sz="1800" dirty="0" smtClean="0"/>
              <a:t>Lindemann Parking Garage Project and Arts Collaborative</a:t>
            </a:r>
            <a:r>
              <a:rPr lang="en-US" altLang="en-US" sz="1100" dirty="0" smtClean="0"/>
              <a:t> </a:t>
            </a:r>
          </a:p>
          <a:p>
            <a:pPr marL="639763" lvl="4" indent="0">
              <a:buNone/>
            </a:pPr>
            <a:endParaRPr lang="en-US" altLang="en-US" sz="900" dirty="0" smtClean="0"/>
          </a:p>
          <a:p>
            <a:pPr marL="401638" lvl="4" indent="-166688">
              <a:buFont typeface="Arial" panose="020B0604020202020204" pitchFamily="34" charset="0"/>
              <a:buChar char="•"/>
            </a:pPr>
            <a:r>
              <a:rPr lang="en-US" altLang="en-US" sz="2200" dirty="0" smtClean="0"/>
              <a:t>RAISE Grant:</a:t>
            </a:r>
          </a:p>
          <a:p>
            <a:pPr marL="803275" lvl="4" indent="-166688">
              <a:buFont typeface="Arial" panose="020B0604020202020204" pitchFamily="34" charset="0"/>
              <a:buChar char="•"/>
            </a:pPr>
            <a:r>
              <a:rPr lang="en-US" altLang="en-US" sz="1800" dirty="0" smtClean="0"/>
              <a:t>Rebuilding American Infrastructure with Sustainability &amp; Equity – DOT funds;</a:t>
            </a:r>
          </a:p>
          <a:p>
            <a:pPr marL="803275" lvl="4" indent="-166688">
              <a:buFont typeface="Arial" panose="020B0604020202020204" pitchFamily="34" charset="0"/>
              <a:buChar char="•"/>
            </a:pPr>
            <a:r>
              <a:rPr lang="en-US" altLang="en-US" sz="1800" dirty="0" smtClean="0"/>
              <a:t>$25M application to assist with downtown infrastructure improvements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102" y="5585254"/>
            <a:ext cx="1164591" cy="690859"/>
          </a:xfrm>
          <a:prstGeom prst="rect">
            <a:avLst/>
          </a:prstGeom>
        </p:spPr>
      </p:pic>
    </p:spTree>
    <p:extLst>
      <p:ext uri="{BB962C8B-B14F-4D97-AF65-F5344CB8AC3E}">
        <p14:creationId xmlns:p14="http://schemas.microsoft.com/office/powerpoint/2010/main" val="14778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1000"/>
                                        <p:tgtEl>
                                          <p:spTgt spid="3">
                                            <p:txEl>
                                              <p:pRg st="12" end="12"/>
                                            </p:txEl>
                                          </p:spTgt>
                                        </p:tgtEl>
                                      </p:cBhvr>
                                    </p:animEffect>
                                    <p:anim calcmode="lin" valueType="num">
                                      <p:cBhvr>
                                        <p:cTn id="4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nodeType="after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1000"/>
                                        <p:tgtEl>
                                          <p:spTgt spid="3">
                                            <p:txEl>
                                              <p:pRg st="13" end="13"/>
                                            </p:txEl>
                                          </p:spTgt>
                                        </p:tgtEl>
                                      </p:cBhvr>
                                    </p:animEffect>
                                    <p:anim calcmode="lin" valueType="num">
                                      <p:cBhvr>
                                        <p:cTn id="5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42" presetClass="entr" presetSubtype="0" fill="hold" nodeType="after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1000"/>
                                        <p:tgtEl>
                                          <p:spTgt spid="3">
                                            <p:txEl>
                                              <p:pRg st="15" end="15"/>
                                            </p:txEl>
                                          </p:spTgt>
                                        </p:tgtEl>
                                      </p:cBhvr>
                                    </p:animEffect>
                                    <p:anim calcmode="lin" valueType="num">
                                      <p:cBhvr>
                                        <p:cTn id="59"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42" presetClass="entr" presetSubtype="0" fill="hold" nodeType="afterEffect">
                                  <p:stCondLst>
                                    <p:cond delay="0"/>
                                  </p:stCondLst>
                                  <p:childTnLst>
                                    <p:set>
                                      <p:cBhvr>
                                        <p:cTn id="63" dur="1" fill="hold">
                                          <p:stCondLst>
                                            <p:cond delay="0"/>
                                          </p:stCondLst>
                                        </p:cTn>
                                        <p:tgtEl>
                                          <p:spTgt spid="3">
                                            <p:txEl>
                                              <p:pRg st="16" end="16"/>
                                            </p:txEl>
                                          </p:spTgt>
                                        </p:tgtEl>
                                        <p:attrNameLst>
                                          <p:attrName>style.visibility</p:attrName>
                                        </p:attrNameLst>
                                      </p:cBhvr>
                                      <p:to>
                                        <p:strVal val="visible"/>
                                      </p:to>
                                    </p:set>
                                    <p:animEffect transition="in" filter="fade">
                                      <p:cBhvr>
                                        <p:cTn id="64" dur="1000"/>
                                        <p:tgtEl>
                                          <p:spTgt spid="3">
                                            <p:txEl>
                                              <p:pRg st="16" end="16"/>
                                            </p:txEl>
                                          </p:spTgt>
                                        </p:tgtEl>
                                      </p:cBhvr>
                                    </p:animEffect>
                                    <p:anim calcmode="lin" valueType="num">
                                      <p:cBhvr>
                                        <p:cTn id="65"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42" presetClass="entr" presetSubtype="0" fill="hold" nodeType="afterEffect">
                                  <p:stCondLst>
                                    <p:cond delay="0"/>
                                  </p:stCondLst>
                                  <p:childTnLst>
                                    <p:set>
                                      <p:cBhvr>
                                        <p:cTn id="69" dur="1" fill="hold">
                                          <p:stCondLst>
                                            <p:cond delay="0"/>
                                          </p:stCondLst>
                                        </p:cTn>
                                        <p:tgtEl>
                                          <p:spTgt spid="3">
                                            <p:txEl>
                                              <p:pRg st="17" end="17"/>
                                            </p:txEl>
                                          </p:spTgt>
                                        </p:tgtEl>
                                        <p:attrNameLst>
                                          <p:attrName>style.visibility</p:attrName>
                                        </p:attrNameLst>
                                      </p:cBhvr>
                                      <p:to>
                                        <p:strVal val="visible"/>
                                      </p:to>
                                    </p:set>
                                    <p:animEffect transition="in" filter="fade">
                                      <p:cBhvr>
                                        <p:cTn id="70" dur="1000"/>
                                        <p:tgtEl>
                                          <p:spTgt spid="3">
                                            <p:txEl>
                                              <p:pRg st="17" end="17"/>
                                            </p:txEl>
                                          </p:spTgt>
                                        </p:tgtEl>
                                      </p:cBhvr>
                                    </p:animEffect>
                                    <p:anim calcmode="lin" valueType="num">
                                      <p:cBhvr>
                                        <p:cTn id="7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453" y="707906"/>
            <a:ext cx="10058400" cy="970877"/>
          </a:xfrm>
        </p:spPr>
        <p:txBody>
          <a:bodyPr>
            <a:normAutofit/>
          </a:bodyPr>
          <a:lstStyle/>
          <a:p>
            <a:r>
              <a:rPr lang="en-US" sz="3600" dirty="0" smtClean="0"/>
              <a:t>Downtown Zoning </a:t>
            </a:r>
            <a:r>
              <a:rPr lang="en-US" sz="3600" dirty="0" smtClean="0"/>
              <a:t>Realignment – Project Meetings</a:t>
            </a:r>
            <a:endParaRPr lang="en-US" sz="3600" dirty="0"/>
          </a:p>
        </p:txBody>
      </p:sp>
      <p:sp>
        <p:nvSpPr>
          <p:cNvPr id="6" name="Content Placeholder 2"/>
          <p:cNvSpPr txBox="1">
            <a:spLocks/>
          </p:cNvSpPr>
          <p:nvPr/>
        </p:nvSpPr>
        <p:spPr>
          <a:xfrm>
            <a:off x="881940" y="1759897"/>
            <a:ext cx="10526795" cy="4170786"/>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00000"/>
              </a:lnSpc>
              <a:spcBef>
                <a:spcPts val="600"/>
              </a:spcBef>
              <a:spcAft>
                <a:spcPts val="600"/>
              </a:spcAft>
              <a:buNone/>
            </a:pPr>
            <a:endParaRPr lang="en-US" altLang="en-US" sz="100" dirty="0" smtClean="0"/>
          </a:p>
          <a:p>
            <a:pPr lvl="1">
              <a:lnSpc>
                <a:spcPct val="100000"/>
              </a:lnSpc>
              <a:spcBef>
                <a:spcPts val="600"/>
              </a:spcBef>
              <a:spcAft>
                <a:spcPts val="600"/>
              </a:spcAft>
              <a:buFont typeface="Arial" panose="020B0604020202020204" pitchFamily="34" charset="0"/>
              <a:buChar char="•"/>
            </a:pPr>
            <a:r>
              <a:rPr lang="en-US" altLang="en-US" sz="2000" dirty="0" smtClean="0">
                <a:solidFill>
                  <a:schemeClr val="tx1">
                    <a:lumMod val="85000"/>
                    <a:lumOff val="15000"/>
                  </a:schemeClr>
                </a:solidFill>
              </a:rPr>
              <a:t>Dec. 9, 2021: Public Forum </a:t>
            </a:r>
            <a:r>
              <a:rPr lang="en-US" altLang="en-US" sz="2000" dirty="0" smtClean="0">
                <a:solidFill>
                  <a:schemeClr val="tx1">
                    <a:lumMod val="85000"/>
                    <a:lumOff val="15000"/>
                  </a:schemeClr>
                </a:solidFill>
              </a:rPr>
              <a:t>Project Launch for </a:t>
            </a:r>
            <a:r>
              <a:rPr lang="en-US" altLang="en-US" sz="2000" dirty="0" smtClean="0">
                <a:solidFill>
                  <a:schemeClr val="tx1">
                    <a:lumMod val="85000"/>
                    <a:lumOff val="15000"/>
                  </a:schemeClr>
                </a:solidFill>
              </a:rPr>
              <a:t>owners/tenants </a:t>
            </a:r>
            <a:r>
              <a:rPr lang="en-US" altLang="en-US" sz="2000" dirty="0" smtClean="0">
                <a:solidFill>
                  <a:schemeClr val="tx1">
                    <a:lumMod val="85000"/>
                    <a:lumOff val="15000"/>
                  </a:schemeClr>
                </a:solidFill>
              </a:rPr>
              <a:t>– MPEC</a:t>
            </a:r>
          </a:p>
          <a:p>
            <a:pPr marL="201168" lvl="1" indent="0">
              <a:lnSpc>
                <a:spcPct val="100000"/>
              </a:lnSpc>
              <a:spcBef>
                <a:spcPts val="600"/>
              </a:spcBef>
              <a:spcAft>
                <a:spcPts val="600"/>
              </a:spcAft>
              <a:buNone/>
            </a:pPr>
            <a:r>
              <a:rPr lang="en-US" altLang="en-US" sz="2000" dirty="0" smtClean="0">
                <a:solidFill>
                  <a:schemeClr val="tx1">
                    <a:lumMod val="85000"/>
                    <a:lumOff val="15000"/>
                  </a:schemeClr>
                </a:solidFill>
              </a:rPr>
              <a:t>2022</a:t>
            </a:r>
            <a:endParaRPr lang="en-US" altLang="en-US" sz="2000" dirty="0" smtClean="0">
              <a:solidFill>
                <a:schemeClr val="tx1">
                  <a:lumMod val="85000"/>
                  <a:lumOff val="15000"/>
                </a:schemeClr>
              </a:solidFill>
            </a:endParaRPr>
          </a:p>
          <a:p>
            <a:pPr lvl="1">
              <a:lnSpc>
                <a:spcPct val="100000"/>
              </a:lnSpc>
              <a:spcBef>
                <a:spcPts val="600"/>
              </a:spcBef>
              <a:spcAft>
                <a:spcPts val="600"/>
              </a:spcAft>
              <a:buFont typeface="Arial" panose="020B0604020202020204" pitchFamily="34" charset="0"/>
              <a:buChar char="•"/>
            </a:pPr>
            <a:r>
              <a:rPr lang="en-US" altLang="en-US" sz="2000" dirty="0" smtClean="0">
                <a:solidFill>
                  <a:schemeClr val="tx1">
                    <a:lumMod val="85000"/>
                    <a:lumOff val="15000"/>
                  </a:schemeClr>
                </a:solidFill>
              </a:rPr>
              <a:t>March </a:t>
            </a:r>
            <a:r>
              <a:rPr lang="en-US" altLang="en-US" sz="2000" dirty="0" smtClean="0">
                <a:solidFill>
                  <a:schemeClr val="tx1">
                    <a:lumMod val="85000"/>
                    <a:lumOff val="15000"/>
                  </a:schemeClr>
                </a:solidFill>
              </a:rPr>
              <a:t>28: </a:t>
            </a:r>
            <a:r>
              <a:rPr lang="en-US" altLang="en-US" sz="2000" dirty="0" smtClean="0">
                <a:solidFill>
                  <a:schemeClr val="tx1">
                    <a:lumMod val="85000"/>
                    <a:lumOff val="15000"/>
                  </a:schemeClr>
                </a:solidFill>
              </a:rPr>
              <a:t>Area meeting #1 – River Development </a:t>
            </a:r>
            <a:r>
              <a:rPr lang="en-US" altLang="en-US" sz="2000" dirty="0" smtClean="0">
                <a:solidFill>
                  <a:schemeClr val="tx1">
                    <a:lumMod val="85000"/>
                    <a:lumOff val="15000"/>
                  </a:schemeClr>
                </a:solidFill>
              </a:rPr>
              <a:t>District-Downtown </a:t>
            </a:r>
            <a:r>
              <a:rPr lang="en-US" altLang="en-US" sz="2000" dirty="0" smtClean="0">
                <a:solidFill>
                  <a:schemeClr val="tx1">
                    <a:lumMod val="85000"/>
                    <a:lumOff val="15000"/>
                  </a:schemeClr>
                </a:solidFill>
              </a:rPr>
              <a:t>(</a:t>
            </a:r>
            <a:r>
              <a:rPr lang="en-US" altLang="en-US" sz="2000" dirty="0" smtClean="0">
                <a:solidFill>
                  <a:schemeClr val="tx1">
                    <a:lumMod val="85000"/>
                    <a:lumOff val="15000"/>
                  </a:schemeClr>
                </a:solidFill>
              </a:rPr>
              <a:t>RDD-D) </a:t>
            </a:r>
            <a:endParaRPr lang="en-US" altLang="en-US" sz="2000" dirty="0" smtClean="0">
              <a:solidFill>
                <a:schemeClr val="tx1">
                  <a:lumMod val="85000"/>
                  <a:lumOff val="15000"/>
                </a:schemeClr>
              </a:solidFill>
            </a:endParaRPr>
          </a:p>
          <a:p>
            <a:pPr lvl="1">
              <a:lnSpc>
                <a:spcPct val="100000"/>
              </a:lnSpc>
              <a:spcBef>
                <a:spcPts val="600"/>
              </a:spcBef>
              <a:spcAft>
                <a:spcPts val="600"/>
              </a:spcAft>
              <a:buFont typeface="Arial" panose="020B0604020202020204" pitchFamily="34" charset="0"/>
              <a:buChar char="•"/>
            </a:pPr>
            <a:r>
              <a:rPr lang="en-US" altLang="en-US" sz="2000" dirty="0" smtClean="0">
                <a:solidFill>
                  <a:schemeClr val="tx1">
                    <a:lumMod val="85000"/>
                    <a:lumOff val="15000"/>
                  </a:schemeClr>
                </a:solidFill>
              </a:rPr>
              <a:t>March 31: Area meeting #2 – </a:t>
            </a:r>
            <a:r>
              <a:rPr lang="en-US" altLang="en-US" sz="2000" dirty="0">
                <a:solidFill>
                  <a:schemeClr val="tx1">
                    <a:lumMod val="85000"/>
                    <a:lumOff val="15000"/>
                  </a:schemeClr>
                </a:solidFill>
              </a:rPr>
              <a:t>Central Business District (CBD) </a:t>
            </a:r>
          </a:p>
          <a:p>
            <a:pPr lvl="1">
              <a:lnSpc>
                <a:spcPct val="100000"/>
              </a:lnSpc>
              <a:spcBef>
                <a:spcPts val="600"/>
              </a:spcBef>
              <a:spcAft>
                <a:spcPts val="600"/>
              </a:spcAft>
              <a:buFont typeface="Arial" panose="020B0604020202020204" pitchFamily="34" charset="0"/>
              <a:buChar char="•"/>
            </a:pPr>
            <a:r>
              <a:rPr lang="en-US" altLang="en-US" sz="2000" dirty="0" smtClean="0">
                <a:solidFill>
                  <a:schemeClr val="tx1">
                    <a:lumMod val="85000"/>
                    <a:lumOff val="15000"/>
                  </a:schemeClr>
                </a:solidFill>
              </a:rPr>
              <a:t>April 5:  Area meeting #3 - Light Industrial-Downtown District (LI-D)</a:t>
            </a:r>
          </a:p>
          <a:p>
            <a:pPr lvl="1">
              <a:lnSpc>
                <a:spcPct val="100000"/>
              </a:lnSpc>
              <a:spcBef>
                <a:spcPts val="600"/>
              </a:spcBef>
              <a:spcAft>
                <a:spcPts val="600"/>
              </a:spcAft>
              <a:buFont typeface="Arial" panose="020B0604020202020204" pitchFamily="34" charset="0"/>
              <a:buChar char="•"/>
            </a:pPr>
            <a:r>
              <a:rPr lang="en-US" altLang="en-US" sz="2000" dirty="0" smtClean="0">
                <a:solidFill>
                  <a:schemeClr val="tx1">
                    <a:lumMod val="85000"/>
                    <a:lumOff val="15000"/>
                  </a:schemeClr>
                </a:solidFill>
              </a:rPr>
              <a:t>April 6:  Area meeting #4 – General Commercial-Downtown District </a:t>
            </a:r>
            <a:r>
              <a:rPr lang="en-US" altLang="en-US" sz="2000" dirty="0">
                <a:solidFill>
                  <a:schemeClr val="tx1">
                    <a:lumMod val="85000"/>
                    <a:lumOff val="15000"/>
                  </a:schemeClr>
                </a:solidFill>
              </a:rPr>
              <a:t>(</a:t>
            </a:r>
            <a:r>
              <a:rPr lang="en-US" altLang="en-US" sz="2000" dirty="0" smtClean="0">
                <a:solidFill>
                  <a:schemeClr val="tx1">
                    <a:lumMod val="85000"/>
                    <a:lumOff val="15000"/>
                  </a:schemeClr>
                </a:solidFill>
              </a:rPr>
              <a:t>GC-D</a:t>
            </a:r>
            <a:r>
              <a:rPr lang="en-US" altLang="en-US" sz="2000" dirty="0" smtClean="0">
                <a:solidFill>
                  <a:schemeClr val="tx1">
                    <a:lumMod val="85000"/>
                    <a:lumOff val="15000"/>
                  </a:schemeClr>
                </a:solidFill>
              </a:rPr>
              <a:t>)</a:t>
            </a:r>
          </a:p>
          <a:p>
            <a:pPr lvl="1">
              <a:lnSpc>
                <a:spcPct val="100000"/>
              </a:lnSpc>
              <a:spcBef>
                <a:spcPts val="600"/>
              </a:spcBef>
              <a:spcAft>
                <a:spcPts val="600"/>
              </a:spcAft>
              <a:buFont typeface="Arial" panose="020B0604020202020204" pitchFamily="34" charset="0"/>
              <a:buChar char="•"/>
            </a:pPr>
            <a:r>
              <a:rPr lang="en-US" altLang="en-US" sz="2000" dirty="0" smtClean="0">
                <a:solidFill>
                  <a:schemeClr val="tx1">
                    <a:lumMod val="85000"/>
                    <a:lumOff val="15000"/>
                  </a:schemeClr>
                </a:solidFill>
              </a:rPr>
              <a:t>April 21: Economic Development Corporation/4A Board Update</a:t>
            </a:r>
            <a:endParaRPr lang="en-US" altLang="en-US" sz="2000" dirty="0" smtClean="0">
              <a:solidFill>
                <a:schemeClr val="tx1">
                  <a:lumMod val="85000"/>
                  <a:lumOff val="15000"/>
                </a:schemeClr>
              </a:solidFill>
            </a:endParaRPr>
          </a:p>
          <a:p>
            <a:pPr lvl="1">
              <a:lnSpc>
                <a:spcPct val="100000"/>
              </a:lnSpc>
              <a:spcBef>
                <a:spcPts val="600"/>
              </a:spcBef>
              <a:spcAft>
                <a:spcPts val="600"/>
              </a:spcAft>
              <a:buFont typeface="Arial" panose="020B0604020202020204" pitchFamily="34" charset="0"/>
              <a:buChar char="•"/>
            </a:pPr>
            <a:r>
              <a:rPr lang="en-US" altLang="en-US" sz="2000" dirty="0" smtClean="0">
                <a:solidFill>
                  <a:schemeClr val="tx1">
                    <a:lumMod val="85000"/>
                    <a:lumOff val="15000"/>
                  </a:schemeClr>
                </a:solidFill>
              </a:rPr>
              <a:t>June 7: City Council Project Updates</a:t>
            </a:r>
          </a:p>
          <a:p>
            <a:pPr lvl="1">
              <a:lnSpc>
                <a:spcPct val="100000"/>
              </a:lnSpc>
              <a:spcBef>
                <a:spcPts val="600"/>
              </a:spcBef>
              <a:spcAft>
                <a:spcPts val="600"/>
              </a:spcAft>
              <a:buFont typeface="Arial" panose="020B0604020202020204" pitchFamily="34" charset="0"/>
              <a:buChar char="•"/>
            </a:pPr>
            <a:r>
              <a:rPr lang="en-US" altLang="en-US" sz="2000" i="1" dirty="0" smtClean="0">
                <a:solidFill>
                  <a:srgbClr val="003399"/>
                </a:solidFill>
              </a:rPr>
              <a:t>June 8: Planning &amp; Zoning Commission Work Session</a:t>
            </a:r>
            <a:endParaRPr lang="en-US" altLang="en-US" sz="2000" i="1" dirty="0" smtClean="0">
              <a:solidFill>
                <a:srgbClr val="003399"/>
              </a:solidFill>
            </a:endParaRPr>
          </a:p>
          <a:p>
            <a:pPr marL="201168" lvl="1" indent="0">
              <a:lnSpc>
                <a:spcPct val="100000"/>
              </a:lnSpc>
              <a:spcBef>
                <a:spcPts val="600"/>
              </a:spcBef>
              <a:spcAft>
                <a:spcPts val="600"/>
              </a:spcAft>
              <a:buNone/>
            </a:pPr>
            <a:r>
              <a:rPr lang="en-US" altLang="en-US" sz="2400" dirty="0" smtClean="0"/>
              <a:t>	</a:t>
            </a:r>
            <a:endParaRPr lang="en-US" sz="1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9102" y="5585254"/>
            <a:ext cx="1164591" cy="690859"/>
          </a:xfrm>
          <a:prstGeom prst="rect">
            <a:avLst/>
          </a:prstGeom>
        </p:spPr>
      </p:pic>
    </p:spTree>
    <p:extLst>
      <p:ext uri="{BB962C8B-B14F-4D97-AF65-F5344CB8AC3E}">
        <p14:creationId xmlns:p14="http://schemas.microsoft.com/office/powerpoint/2010/main" val="938932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Proposed Revisions – Greater Downtown</a:t>
            </a:r>
            <a:endParaRPr lang="en-US" sz="3600" dirty="0"/>
          </a:p>
        </p:txBody>
      </p:sp>
      <p:sp>
        <p:nvSpPr>
          <p:cNvPr id="3" name="Content Placeholder 2"/>
          <p:cNvSpPr>
            <a:spLocks noGrp="1"/>
          </p:cNvSpPr>
          <p:nvPr>
            <p:ph idx="1"/>
          </p:nvPr>
        </p:nvSpPr>
        <p:spPr>
          <a:xfrm>
            <a:off x="1122680" y="1861641"/>
            <a:ext cx="10058400" cy="3573959"/>
          </a:xfrm>
        </p:spPr>
        <p:txBody>
          <a:bodyPr>
            <a:normAutofit fontScale="92500" lnSpcReduction="20000"/>
          </a:bodyPr>
          <a:lstStyle/>
          <a:p>
            <a:pPr marL="342900" indent="-342900">
              <a:buClr>
                <a:srgbClr val="000099"/>
              </a:buClr>
              <a:buFont typeface="+mj-lt"/>
              <a:buAutoNum type="arabicPeriod"/>
            </a:pPr>
            <a:r>
              <a:rPr lang="en-US" altLang="en-US" dirty="0" smtClean="0">
                <a:solidFill>
                  <a:schemeClr val="tx1"/>
                </a:solidFill>
              </a:rPr>
              <a:t>Special Downtown Zoning Category – 4 zones </a:t>
            </a:r>
          </a:p>
          <a:p>
            <a:pPr marL="342900" indent="-342900">
              <a:buClr>
                <a:srgbClr val="000099"/>
              </a:buClr>
              <a:buFont typeface="+mj-lt"/>
              <a:buAutoNum type="arabicPeriod"/>
            </a:pPr>
            <a:r>
              <a:rPr lang="en-US" altLang="en-US" dirty="0" smtClean="0">
                <a:solidFill>
                  <a:schemeClr val="tx1"/>
                </a:solidFill>
              </a:rPr>
              <a:t>Zoning District Boundary Realignment </a:t>
            </a:r>
          </a:p>
          <a:p>
            <a:pPr marL="342900" indent="-342900">
              <a:buClr>
                <a:srgbClr val="000099"/>
              </a:buClr>
              <a:buFont typeface="+mj-lt"/>
              <a:buAutoNum type="arabicPeriod"/>
            </a:pPr>
            <a:r>
              <a:rPr lang="en-US" altLang="en-US" dirty="0" smtClean="0">
                <a:solidFill>
                  <a:schemeClr val="tx1"/>
                </a:solidFill>
              </a:rPr>
              <a:t>Downtown Zoning Use Table</a:t>
            </a:r>
          </a:p>
          <a:p>
            <a:pPr marL="342900" indent="-342900">
              <a:buClr>
                <a:srgbClr val="000099"/>
              </a:buClr>
              <a:buFont typeface="+mj-lt"/>
              <a:buAutoNum type="arabicPeriod"/>
            </a:pPr>
            <a:r>
              <a:rPr lang="en-US" altLang="en-US" dirty="0" smtClean="0">
                <a:solidFill>
                  <a:schemeClr val="tx1"/>
                </a:solidFill>
              </a:rPr>
              <a:t>Development Standards – Reduce Setbacks</a:t>
            </a:r>
          </a:p>
          <a:p>
            <a:pPr marL="342900" indent="-342900">
              <a:buClr>
                <a:srgbClr val="000099"/>
              </a:buClr>
              <a:buFont typeface="+mj-lt"/>
              <a:buAutoNum type="arabicPeriod"/>
            </a:pPr>
            <a:r>
              <a:rPr lang="en-US" altLang="en-US" dirty="0" smtClean="0">
                <a:solidFill>
                  <a:schemeClr val="tx1"/>
                </a:solidFill>
              </a:rPr>
              <a:t>Non-</a:t>
            </a:r>
            <a:r>
              <a:rPr lang="en-US" altLang="en-US" dirty="0" smtClean="0">
                <a:solidFill>
                  <a:schemeClr val="tx1"/>
                </a:solidFill>
              </a:rPr>
              <a:t>Conforming Use - Time Limitation &amp; Appeal Process</a:t>
            </a:r>
            <a:endParaRPr lang="en-US" altLang="en-US" dirty="0" smtClean="0">
              <a:solidFill>
                <a:schemeClr val="tx1"/>
              </a:solidFill>
            </a:endParaRPr>
          </a:p>
          <a:p>
            <a:pPr marL="342900" indent="-342900">
              <a:buClr>
                <a:srgbClr val="000099"/>
              </a:buClr>
              <a:buFont typeface="+mj-lt"/>
              <a:buAutoNum type="arabicPeriod"/>
            </a:pPr>
            <a:r>
              <a:rPr lang="en-US" altLang="en-US" dirty="0" smtClean="0">
                <a:solidFill>
                  <a:schemeClr val="tx1"/>
                </a:solidFill>
              </a:rPr>
              <a:t>Incorporate Defined Uses Section for Downtown </a:t>
            </a:r>
          </a:p>
          <a:p>
            <a:pPr marL="342900" indent="-342900">
              <a:buClr>
                <a:srgbClr val="000099"/>
              </a:buClr>
              <a:buFont typeface="+mj-lt"/>
              <a:buAutoNum type="arabicPeriod"/>
            </a:pPr>
            <a:r>
              <a:rPr lang="en-US" altLang="en-US" dirty="0" smtClean="0">
                <a:solidFill>
                  <a:schemeClr val="tx1"/>
                </a:solidFill>
              </a:rPr>
              <a:t>Address </a:t>
            </a:r>
            <a:r>
              <a:rPr lang="en-US" altLang="en-US" dirty="0" smtClean="0">
                <a:solidFill>
                  <a:schemeClr val="tx1"/>
                </a:solidFill>
              </a:rPr>
              <a:t>Definition Updates: </a:t>
            </a:r>
          </a:p>
          <a:p>
            <a:pPr marL="690563" lvl="3" indent="-233363">
              <a:spcAft>
                <a:spcPts val="200"/>
              </a:spcAft>
              <a:buFont typeface="Arial" panose="020B0604020202020204" pitchFamily="34" charset="0"/>
              <a:buChar char="•"/>
            </a:pPr>
            <a:r>
              <a:rPr lang="en-US" altLang="en-US" sz="1800" dirty="0">
                <a:solidFill>
                  <a:schemeClr val="tx1"/>
                </a:solidFill>
              </a:rPr>
              <a:t>Household Care Facility</a:t>
            </a:r>
          </a:p>
          <a:p>
            <a:pPr marL="690563" lvl="3" indent="-233363">
              <a:spcAft>
                <a:spcPts val="200"/>
              </a:spcAft>
              <a:buFont typeface="Arial" panose="020B0604020202020204" pitchFamily="34" charset="0"/>
              <a:buChar char="•"/>
            </a:pPr>
            <a:r>
              <a:rPr lang="en-US" altLang="en-US" sz="1800" dirty="0">
                <a:solidFill>
                  <a:schemeClr val="tx1"/>
                </a:solidFill>
              </a:rPr>
              <a:t>Structured Sober Living Facility</a:t>
            </a:r>
          </a:p>
          <a:p>
            <a:pPr marL="342900" indent="-342900">
              <a:buClr>
                <a:srgbClr val="000099"/>
              </a:buClr>
              <a:buFont typeface="+mj-lt"/>
              <a:buAutoNum type="arabicPeriod"/>
            </a:pPr>
            <a:r>
              <a:rPr lang="en-US" altLang="en-US" dirty="0" smtClean="0">
                <a:solidFill>
                  <a:schemeClr val="tx1"/>
                </a:solidFill>
              </a:rPr>
              <a:t>Land Use Plan Amendment – Consolidate Categories</a:t>
            </a:r>
            <a:endParaRPr lang="en-US" altLang="en-US" dirty="0" smtClean="0">
              <a:solidFill>
                <a:schemeClr val="tx1"/>
              </a:solidFill>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spTree>
    <p:extLst>
      <p:ext uri="{BB962C8B-B14F-4D97-AF65-F5344CB8AC3E}">
        <p14:creationId xmlns:p14="http://schemas.microsoft.com/office/powerpoint/2010/main" val="422851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221" y="360868"/>
            <a:ext cx="10058400" cy="1238609"/>
          </a:xfrm>
        </p:spPr>
        <p:txBody>
          <a:bodyPr>
            <a:normAutofit/>
          </a:bodyPr>
          <a:lstStyle/>
          <a:p>
            <a:r>
              <a:rPr lang="en-US" sz="3600" dirty="0" smtClean="0"/>
              <a:t>Zoning Uses </a:t>
            </a:r>
            <a:endParaRPr lang="en-US" sz="3600" dirty="0"/>
          </a:p>
        </p:txBody>
      </p:sp>
      <p:sp>
        <p:nvSpPr>
          <p:cNvPr id="3" name="Content Placeholder 2"/>
          <p:cNvSpPr>
            <a:spLocks noGrp="1"/>
          </p:cNvSpPr>
          <p:nvPr>
            <p:ph idx="1"/>
          </p:nvPr>
        </p:nvSpPr>
        <p:spPr>
          <a:xfrm>
            <a:off x="987322" y="1765948"/>
            <a:ext cx="9815356" cy="4124489"/>
          </a:xfrm>
        </p:spPr>
        <p:txBody>
          <a:bodyPr>
            <a:normAutofit/>
          </a:bodyPr>
          <a:lstStyle/>
          <a:p>
            <a:pPr marL="338138" lvl="1" indent="-225425">
              <a:spcBef>
                <a:spcPts val="0"/>
              </a:spcBef>
              <a:spcAft>
                <a:spcPts val="0"/>
              </a:spcAft>
              <a:buFont typeface="Arial" panose="020B0604020202020204" pitchFamily="34" charset="0"/>
              <a:buChar char="•"/>
            </a:pPr>
            <a:r>
              <a:rPr lang="en-US" altLang="en-US" sz="2200" dirty="0" smtClean="0"/>
              <a:t>What is </a:t>
            </a:r>
            <a:r>
              <a:rPr lang="en-US" altLang="en-US" sz="2200" dirty="0" smtClean="0"/>
              <a:t>Zoning?</a:t>
            </a:r>
            <a:endParaRPr lang="en-US" altLang="en-US" sz="2200" dirty="0" smtClean="0"/>
          </a:p>
          <a:p>
            <a:pPr marL="338138" lvl="1" indent="-225425">
              <a:spcBef>
                <a:spcPts val="0"/>
              </a:spcBef>
              <a:spcAft>
                <a:spcPts val="0"/>
              </a:spcAft>
              <a:buFont typeface="Arial" panose="020B0604020202020204" pitchFamily="34" charset="0"/>
              <a:buChar char="•"/>
            </a:pPr>
            <a:endParaRPr lang="en-US" altLang="en-US" sz="400" dirty="0" smtClean="0"/>
          </a:p>
          <a:p>
            <a:pPr marL="573088" lvl="2" indent="-233363">
              <a:spcAft>
                <a:spcPts val="200"/>
              </a:spcAft>
              <a:buNone/>
            </a:pPr>
            <a:r>
              <a:rPr lang="en-US" sz="1800" dirty="0"/>
              <a:t>D</a:t>
            </a:r>
            <a:r>
              <a:rPr lang="en-US" sz="1800" dirty="0" smtClean="0"/>
              <a:t>ivision </a:t>
            </a:r>
            <a:r>
              <a:rPr lang="en-US" sz="1800" dirty="0"/>
              <a:t>of a </a:t>
            </a:r>
            <a:r>
              <a:rPr lang="en-US" sz="1800" dirty="0" smtClean="0"/>
              <a:t>city into </a:t>
            </a:r>
            <a:r>
              <a:rPr lang="en-US" sz="1800" dirty="0"/>
              <a:t>areas, or zones, </a:t>
            </a:r>
            <a:r>
              <a:rPr lang="en-US" sz="1800" dirty="0" smtClean="0"/>
              <a:t>which specify permitted and prohibited</a:t>
            </a:r>
          </a:p>
          <a:p>
            <a:pPr marL="573088" lvl="2" indent="-233363">
              <a:spcAft>
                <a:spcPts val="200"/>
              </a:spcAft>
              <a:buNone/>
            </a:pPr>
            <a:r>
              <a:rPr lang="en-US" sz="1800" dirty="0" smtClean="0"/>
              <a:t>land uses for real property and size restrictions for buildings within these areas. </a:t>
            </a:r>
          </a:p>
          <a:p>
            <a:pPr marL="625475" lvl="2" indent="-285750">
              <a:spcAft>
                <a:spcPts val="200"/>
              </a:spcAft>
              <a:buFont typeface="Arial" panose="020B0604020202020204" pitchFamily="34" charset="0"/>
              <a:buChar char="•"/>
            </a:pPr>
            <a:r>
              <a:rPr lang="en-US" sz="2000" dirty="0" smtClean="0"/>
              <a:t>Zoning Districts Downtown:</a:t>
            </a:r>
          </a:p>
          <a:p>
            <a:pPr marL="573088" lvl="2" indent="53975">
              <a:spcAft>
                <a:spcPts val="200"/>
              </a:spcAft>
              <a:buNone/>
              <a:tabLst>
                <a:tab pos="3775075" algn="l"/>
              </a:tabLst>
            </a:pPr>
            <a:r>
              <a:rPr lang="en-US" sz="1800" dirty="0" smtClean="0"/>
              <a:t>Existing Zones:	Proposed Zones:</a:t>
            </a:r>
            <a:endParaRPr lang="en-US" sz="1800" dirty="0" smtClean="0"/>
          </a:p>
          <a:p>
            <a:pPr marL="796925" lvl="3" indent="-169863">
              <a:spcAft>
                <a:spcPts val="200"/>
              </a:spcAft>
              <a:buFont typeface="Arial" panose="020B0604020202020204" pitchFamily="34" charset="0"/>
              <a:buChar char="•"/>
              <a:tabLst>
                <a:tab pos="3775075" algn="l"/>
              </a:tabLst>
            </a:pPr>
            <a:r>
              <a:rPr lang="en-US" sz="1600" dirty="0" smtClean="0"/>
              <a:t>Centra</a:t>
            </a:r>
            <a:r>
              <a:rPr lang="en-US" sz="1600" dirty="0" smtClean="0"/>
              <a:t>l Business District	Central Business District</a:t>
            </a:r>
            <a:endParaRPr lang="en-US" sz="1600" dirty="0" smtClean="0"/>
          </a:p>
          <a:p>
            <a:pPr marL="796925" lvl="3" indent="-169863">
              <a:spcAft>
                <a:spcPts val="200"/>
              </a:spcAft>
              <a:buFont typeface="Arial" panose="020B0604020202020204" pitchFamily="34" charset="0"/>
              <a:buChar char="•"/>
              <a:tabLst>
                <a:tab pos="3775075" algn="l"/>
              </a:tabLst>
            </a:pPr>
            <a:r>
              <a:rPr lang="en-US" sz="1600" dirty="0" smtClean="0"/>
              <a:t>General Commercial	General Commercial - Downtown</a:t>
            </a:r>
          </a:p>
          <a:p>
            <a:pPr marL="796925" lvl="3" indent="-169863">
              <a:spcAft>
                <a:spcPts val="200"/>
              </a:spcAft>
              <a:buFont typeface="Arial" panose="020B0604020202020204" pitchFamily="34" charset="0"/>
              <a:buChar char="•"/>
              <a:tabLst>
                <a:tab pos="3775075" algn="l"/>
              </a:tabLst>
            </a:pPr>
            <a:r>
              <a:rPr lang="en-US" sz="1600" dirty="0" smtClean="0"/>
              <a:t>River Development District	River Development District - Downtown</a:t>
            </a:r>
          </a:p>
          <a:p>
            <a:pPr marL="796925" lvl="3" indent="-169863">
              <a:spcAft>
                <a:spcPts val="200"/>
              </a:spcAft>
              <a:buFont typeface="Arial" panose="020B0604020202020204" pitchFamily="34" charset="0"/>
              <a:buChar char="•"/>
              <a:tabLst>
                <a:tab pos="3775075" algn="l"/>
              </a:tabLst>
            </a:pPr>
            <a:r>
              <a:rPr lang="en-US" sz="1600" dirty="0" smtClean="0"/>
              <a:t>Light Industrial	Light Industrial - Downtown</a:t>
            </a:r>
          </a:p>
          <a:p>
            <a:pPr marL="987743" lvl="3" indent="-231775">
              <a:spcAft>
                <a:spcPts val="200"/>
              </a:spcAft>
              <a:buFont typeface="Arial" panose="020B0604020202020204" pitchFamily="34" charset="0"/>
              <a:buChar char="•"/>
            </a:pPr>
            <a:endParaRPr lang="en-US" sz="800" dirty="0" smtClean="0"/>
          </a:p>
          <a:p>
            <a:pPr marL="339725" lvl="3" indent="-222250">
              <a:spcAft>
                <a:spcPts val="200"/>
              </a:spcAft>
              <a:buFont typeface="Arial" panose="020B0604020202020204" pitchFamily="34" charset="0"/>
              <a:buChar char="•"/>
            </a:pPr>
            <a:r>
              <a:rPr lang="en-US" sz="2000" dirty="0" smtClean="0"/>
              <a:t>What is a Zoning Boundary?</a:t>
            </a:r>
          </a:p>
          <a:p>
            <a:pPr marL="755968" lvl="3" indent="0">
              <a:spcAft>
                <a:spcPts val="200"/>
              </a:spcAft>
              <a:buNone/>
            </a:pPr>
            <a:r>
              <a:rPr lang="en-US" sz="1800" dirty="0"/>
              <a:t>L</a:t>
            </a:r>
            <a:r>
              <a:rPr lang="en-US" sz="1800" dirty="0" smtClean="0"/>
              <a:t>imit </a:t>
            </a:r>
            <a:r>
              <a:rPr lang="en-US" sz="1800" dirty="0"/>
              <a:t>and </a:t>
            </a:r>
            <a:r>
              <a:rPr lang="en-US" sz="1800" dirty="0" smtClean="0"/>
              <a:t>extent of </a:t>
            </a:r>
            <a:r>
              <a:rPr lang="en-US" sz="1800" dirty="0"/>
              <a:t>each </a:t>
            </a:r>
            <a:r>
              <a:rPr lang="en-US" sz="1800" dirty="0" smtClean="0"/>
              <a:t>zoning </a:t>
            </a:r>
            <a:r>
              <a:rPr lang="en-US" sz="1800" dirty="0"/>
              <a:t>district </a:t>
            </a:r>
            <a:r>
              <a:rPr lang="en-US" sz="1800" dirty="0" smtClean="0"/>
              <a:t>classification; </a:t>
            </a:r>
          </a:p>
          <a:p>
            <a:pPr marL="755968" lvl="3" indent="0">
              <a:spcAft>
                <a:spcPts val="200"/>
              </a:spcAft>
              <a:buNone/>
            </a:pPr>
            <a:r>
              <a:rPr lang="en-US" sz="1800" dirty="0" smtClean="0"/>
              <a:t>generally depicted on a map.</a:t>
            </a:r>
            <a:endParaRPr lang="en-US" sz="2000" dirty="0" smtClean="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0593" y="5139559"/>
            <a:ext cx="1770096" cy="1050057"/>
          </a:xfrm>
          <a:prstGeom prst="rect">
            <a:avLst/>
          </a:prstGeom>
        </p:spPr>
      </p:pic>
      <p:pic>
        <p:nvPicPr>
          <p:cNvPr id="6" name="Picture 5"/>
          <p:cNvPicPr>
            <a:picLocks noChangeAspect="1"/>
          </p:cNvPicPr>
          <p:nvPr/>
        </p:nvPicPr>
        <p:blipFill>
          <a:blip r:embed="rId4"/>
          <a:stretch>
            <a:fillRect/>
          </a:stretch>
        </p:blipFill>
        <p:spPr>
          <a:xfrm>
            <a:off x="8475551" y="2764463"/>
            <a:ext cx="3313239" cy="3499579"/>
          </a:xfrm>
          <a:prstGeom prst="rect">
            <a:avLst/>
          </a:prstGeom>
          <a:ln w="19050">
            <a:solidFill>
              <a:schemeClr val="tx1"/>
            </a:solidFill>
          </a:ln>
        </p:spPr>
      </p:pic>
    </p:spTree>
    <p:extLst>
      <p:ext uri="{BB962C8B-B14F-4D97-AF65-F5344CB8AC3E}">
        <p14:creationId xmlns:p14="http://schemas.microsoft.com/office/powerpoint/2010/main" val="2818358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092" y="337110"/>
            <a:ext cx="3514595" cy="5838642"/>
          </a:xfrm>
        </p:spPr>
        <p:txBody>
          <a:bodyPr>
            <a:normAutofit fontScale="90000"/>
          </a:bodyPr>
          <a:lstStyle/>
          <a:p>
            <a:pPr>
              <a:tabLst>
                <a:tab pos="231775" algn="l"/>
              </a:tabLst>
              <a:defRPr/>
            </a:pPr>
            <a:r>
              <a:rPr lang="en-US" sz="2400" dirty="0" smtClean="0">
                <a:solidFill>
                  <a:schemeClr val="bg1">
                    <a:lumMod val="85000"/>
                  </a:schemeClr>
                </a:solidFill>
              </a:rPr>
              <a:t>Existing Zoning</a:t>
            </a:r>
            <a:br>
              <a:rPr lang="en-US" sz="2400" dirty="0" smtClean="0">
                <a:solidFill>
                  <a:schemeClr val="bg1">
                    <a:lumMod val="85000"/>
                  </a:schemeClr>
                </a:solidFill>
              </a:rPr>
            </a:br>
            <a:r>
              <a:rPr lang="en-US" sz="2400" dirty="0" smtClean="0">
                <a:solidFill>
                  <a:schemeClr val="bg1">
                    <a:lumMod val="85000"/>
                  </a:schemeClr>
                </a:solidFill>
              </a:rPr>
              <a:t>Greater Downtown</a:t>
            </a:r>
            <a:r>
              <a:rPr lang="en-US" sz="2900" dirty="0" smtClean="0">
                <a:solidFill>
                  <a:schemeClr val="bg1">
                    <a:lumMod val="85000"/>
                  </a:schemeClr>
                </a:solidFill>
              </a:rPr>
              <a:t/>
            </a:r>
            <a:br>
              <a:rPr lang="en-US" sz="2900" dirty="0" smtClean="0">
                <a:solidFill>
                  <a:schemeClr val="bg1">
                    <a:lumMod val="85000"/>
                  </a:schemeClr>
                </a:solidFill>
              </a:rPr>
            </a:br>
            <a:r>
              <a:rPr lang="en-US" sz="2200" dirty="0" smtClean="0">
                <a:solidFill>
                  <a:schemeClr val="bg1">
                    <a:lumMod val="85000"/>
                  </a:schemeClr>
                </a:solidFill>
              </a:rPr>
              <a:t> </a:t>
            </a:r>
            <a:r>
              <a:rPr lang="en-US" sz="2900" dirty="0" smtClean="0">
                <a:solidFill>
                  <a:schemeClr val="bg1">
                    <a:lumMod val="85000"/>
                  </a:schemeClr>
                </a:solidFill>
              </a:rPr>
              <a:t/>
            </a:r>
            <a:br>
              <a:rPr lang="en-US" sz="2900" dirty="0" smtClean="0">
                <a:solidFill>
                  <a:schemeClr val="bg1">
                    <a:lumMod val="85000"/>
                  </a:schemeClr>
                </a:solidFill>
              </a:rPr>
            </a:br>
            <a:r>
              <a:rPr lang="en-US" sz="2200" dirty="0" smtClean="0">
                <a:solidFill>
                  <a:schemeClr val="bg1">
                    <a:lumMod val="85000"/>
                  </a:schemeClr>
                </a:solidFill>
              </a:rPr>
              <a:t>Overview:</a:t>
            </a:r>
            <a:r>
              <a:rPr lang="en-US" sz="2900" dirty="0" smtClean="0">
                <a:solidFill>
                  <a:schemeClr val="bg1">
                    <a:lumMod val="85000"/>
                  </a:schemeClr>
                </a:solidFill>
              </a:rPr>
              <a:t/>
            </a:r>
            <a:br>
              <a:rPr lang="en-US" sz="2900" dirty="0" smtClean="0">
                <a:solidFill>
                  <a:schemeClr val="bg1">
                    <a:lumMod val="85000"/>
                  </a:schemeClr>
                </a:solidFill>
              </a:rPr>
            </a:br>
            <a:r>
              <a:rPr lang="en-US" sz="2200" dirty="0" smtClean="0">
                <a:solidFill>
                  <a:schemeClr val="bg1">
                    <a:lumMod val="85000"/>
                  </a:schemeClr>
                </a:solidFill>
              </a:rPr>
              <a:t>4 zoning districts:</a:t>
            </a:r>
            <a:br>
              <a:rPr lang="en-US" sz="2200" dirty="0" smtClean="0">
                <a:solidFill>
                  <a:schemeClr val="bg1">
                    <a:lumMod val="85000"/>
                  </a:schemeClr>
                </a:solidFill>
              </a:rPr>
            </a:br>
            <a:r>
              <a:rPr lang="en-US" sz="2200" dirty="0" smtClean="0">
                <a:solidFill>
                  <a:schemeClr val="bg1">
                    <a:lumMod val="85000"/>
                  </a:schemeClr>
                </a:solidFill>
              </a:rPr>
              <a:t>	</a:t>
            </a:r>
            <a:r>
              <a:rPr lang="en-US" sz="2000" dirty="0">
                <a:solidFill>
                  <a:srgbClr val="336600"/>
                </a:solidFill>
              </a:rPr>
              <a:t>RDD </a:t>
            </a:r>
            <a:r>
              <a:rPr lang="en-US" sz="2000" dirty="0">
                <a:solidFill>
                  <a:schemeClr val="bg1">
                    <a:lumMod val="85000"/>
                  </a:schemeClr>
                </a:solidFill>
              </a:rPr>
              <a:t>– River Dev’t </a:t>
            </a:r>
            <a:r>
              <a:rPr lang="en-US" sz="2000" dirty="0" smtClean="0">
                <a:solidFill>
                  <a:schemeClr val="bg1">
                    <a:lumMod val="85000"/>
                  </a:schemeClr>
                </a:solidFill>
              </a:rPr>
              <a:t>District</a:t>
            </a:r>
            <a:br>
              <a:rPr lang="en-US" sz="2000" dirty="0" smtClean="0">
                <a:solidFill>
                  <a:schemeClr val="bg1">
                    <a:lumMod val="85000"/>
                  </a:schemeClr>
                </a:solidFill>
              </a:rPr>
            </a:br>
            <a:r>
              <a:rPr lang="en-US" sz="2000" dirty="0" smtClean="0">
                <a:solidFill>
                  <a:schemeClr val="bg1">
                    <a:lumMod val="85000"/>
                  </a:schemeClr>
                </a:solidFill>
              </a:rPr>
              <a:t>	</a:t>
            </a:r>
            <a:r>
              <a:rPr lang="en-US" sz="2000" dirty="0" smtClean="0">
                <a:solidFill>
                  <a:srgbClr val="6600CC"/>
                </a:solidFill>
              </a:rPr>
              <a:t>CBD </a:t>
            </a:r>
            <a:r>
              <a:rPr lang="en-US" sz="2000" dirty="0">
                <a:solidFill>
                  <a:schemeClr val="bg1">
                    <a:lumMod val="85000"/>
                  </a:schemeClr>
                </a:solidFill>
              </a:rPr>
              <a:t>– Central Business </a:t>
            </a:r>
            <a:r>
              <a:rPr lang="en-US" sz="2000" dirty="0" smtClean="0">
                <a:solidFill>
                  <a:schemeClr val="bg1">
                    <a:lumMod val="85000"/>
                  </a:schemeClr>
                </a:solidFill>
              </a:rPr>
              <a:t>District</a:t>
            </a:r>
            <a:br>
              <a:rPr lang="en-US" sz="2000" dirty="0" smtClean="0">
                <a:solidFill>
                  <a:schemeClr val="bg1">
                    <a:lumMod val="85000"/>
                  </a:schemeClr>
                </a:solidFill>
              </a:rPr>
            </a:br>
            <a:r>
              <a:rPr lang="en-US" sz="2000" dirty="0" smtClean="0">
                <a:solidFill>
                  <a:schemeClr val="bg1">
                    <a:lumMod val="85000"/>
                  </a:schemeClr>
                </a:solidFill>
              </a:rPr>
              <a:t>	</a:t>
            </a:r>
            <a:r>
              <a:rPr lang="en-US" sz="2000" dirty="0" smtClean="0">
                <a:solidFill>
                  <a:srgbClr val="C00000"/>
                </a:solidFill>
              </a:rPr>
              <a:t>GC </a:t>
            </a:r>
            <a:r>
              <a:rPr lang="en-US" sz="2000" dirty="0" smtClean="0">
                <a:solidFill>
                  <a:schemeClr val="bg1">
                    <a:lumMod val="85000"/>
                  </a:schemeClr>
                </a:solidFill>
              </a:rPr>
              <a:t>– General Commercial</a:t>
            </a:r>
            <a:br>
              <a:rPr lang="en-US" sz="2000" dirty="0" smtClean="0">
                <a:solidFill>
                  <a:schemeClr val="bg1">
                    <a:lumMod val="85000"/>
                  </a:schemeClr>
                </a:solidFill>
              </a:rPr>
            </a:br>
            <a:r>
              <a:rPr lang="en-US" sz="2000" dirty="0" smtClean="0">
                <a:solidFill>
                  <a:schemeClr val="bg1">
                    <a:lumMod val="85000"/>
                  </a:schemeClr>
                </a:solidFill>
              </a:rPr>
              <a:t>	</a:t>
            </a:r>
            <a:r>
              <a:rPr lang="en-US" sz="2000" dirty="0" smtClean="0">
                <a:solidFill>
                  <a:schemeClr val="bg1">
                    <a:lumMod val="50000"/>
                  </a:schemeClr>
                </a:solidFill>
              </a:rPr>
              <a:t>LI</a:t>
            </a:r>
            <a:r>
              <a:rPr lang="en-US" sz="2000" dirty="0" smtClean="0">
                <a:solidFill>
                  <a:schemeClr val="bg1">
                    <a:lumMod val="65000"/>
                  </a:schemeClr>
                </a:solidFill>
              </a:rPr>
              <a:t> </a:t>
            </a:r>
            <a:r>
              <a:rPr lang="en-US" sz="2000" dirty="0" smtClean="0">
                <a:solidFill>
                  <a:schemeClr val="bg1">
                    <a:lumMod val="85000"/>
                  </a:schemeClr>
                </a:solidFill>
              </a:rPr>
              <a:t>– Light Industrial</a:t>
            </a:r>
            <a:br>
              <a:rPr lang="en-US" sz="2000" dirty="0" smtClean="0">
                <a:solidFill>
                  <a:schemeClr val="bg1">
                    <a:lumMod val="85000"/>
                  </a:schemeClr>
                </a:solidFill>
              </a:rPr>
            </a:br>
            <a:r>
              <a:rPr lang="en-US" sz="2000" dirty="0" smtClean="0">
                <a:solidFill>
                  <a:schemeClr val="bg1">
                    <a:lumMod val="85000"/>
                  </a:schemeClr>
                </a:solidFill>
              </a:rPr>
              <a:t>	</a:t>
            </a:r>
            <a:br>
              <a:rPr lang="en-US" sz="2000" dirty="0" smtClean="0">
                <a:solidFill>
                  <a:schemeClr val="bg1">
                    <a:lumMod val="85000"/>
                  </a:schemeClr>
                </a:solidFill>
              </a:rPr>
            </a:br>
            <a:r>
              <a:rPr lang="en-US" sz="2000" dirty="0" smtClean="0">
                <a:solidFill>
                  <a:schemeClr val="bg1">
                    <a:lumMod val="85000"/>
                  </a:schemeClr>
                </a:solidFill>
              </a:rPr>
              <a:t>	</a:t>
            </a:r>
            <a:br>
              <a:rPr lang="en-US" sz="2000" dirty="0" smtClean="0">
                <a:solidFill>
                  <a:schemeClr val="bg1">
                    <a:lumMod val="85000"/>
                  </a:schemeClr>
                </a:solidFill>
              </a:rPr>
            </a:br>
            <a:r>
              <a:rPr lang="en-US" sz="2200" dirty="0" smtClean="0">
                <a:solidFill>
                  <a:schemeClr val="bg1">
                    <a:lumMod val="85000"/>
                  </a:schemeClr>
                </a:solidFill>
              </a:rPr>
              <a:t>824 parcels:</a:t>
            </a:r>
            <a:r>
              <a:rPr lang="en-US" sz="2000" dirty="0" smtClean="0">
                <a:solidFill>
                  <a:schemeClr val="bg1">
                    <a:lumMod val="85000"/>
                  </a:schemeClr>
                </a:solidFill>
              </a:rPr>
              <a:t/>
            </a:r>
            <a:br>
              <a:rPr lang="en-US" sz="2000" dirty="0" smtClean="0">
                <a:solidFill>
                  <a:schemeClr val="bg1">
                    <a:lumMod val="85000"/>
                  </a:schemeClr>
                </a:solidFill>
              </a:rPr>
            </a:br>
            <a:r>
              <a:rPr lang="en-US" sz="2000" dirty="0" smtClean="0">
                <a:solidFill>
                  <a:schemeClr val="bg1">
                    <a:lumMod val="85000"/>
                  </a:schemeClr>
                </a:solidFill>
              </a:rPr>
              <a:t>	</a:t>
            </a:r>
            <a:r>
              <a:rPr lang="en-US" sz="2000" dirty="0">
                <a:solidFill>
                  <a:schemeClr val="bg1">
                    <a:lumMod val="85000"/>
                  </a:schemeClr>
                </a:solidFill>
              </a:rPr>
              <a:t>67 - RDD </a:t>
            </a:r>
            <a:r>
              <a:rPr lang="en-US" sz="2000" dirty="0" smtClean="0">
                <a:solidFill>
                  <a:schemeClr val="bg1">
                    <a:lumMod val="85000"/>
                  </a:schemeClr>
                </a:solidFill>
              </a:rPr>
              <a:t>parcels – </a:t>
            </a:r>
            <a:r>
              <a:rPr lang="en-US" sz="1800" dirty="0" smtClean="0">
                <a:solidFill>
                  <a:schemeClr val="bg1">
                    <a:lumMod val="85000"/>
                  </a:schemeClr>
                </a:solidFill>
              </a:rPr>
              <a:t>8.1%</a:t>
            </a:r>
            <a:r>
              <a:rPr lang="en-US" sz="2000" b="1" dirty="0" smtClean="0">
                <a:solidFill>
                  <a:schemeClr val="bg1">
                    <a:lumMod val="85000"/>
                  </a:schemeClr>
                </a:solidFill>
              </a:rPr>
              <a:t/>
            </a:r>
            <a:br>
              <a:rPr lang="en-US" sz="2000" b="1" dirty="0" smtClean="0">
                <a:solidFill>
                  <a:schemeClr val="bg1">
                    <a:lumMod val="85000"/>
                  </a:schemeClr>
                </a:solidFill>
              </a:rPr>
            </a:br>
            <a:r>
              <a:rPr lang="en-US" sz="2000" dirty="0" smtClean="0">
                <a:solidFill>
                  <a:schemeClr val="bg1">
                    <a:lumMod val="85000"/>
                  </a:schemeClr>
                </a:solidFill>
              </a:rPr>
              <a:t>	259 </a:t>
            </a:r>
            <a:r>
              <a:rPr lang="en-US" sz="2000" dirty="0">
                <a:solidFill>
                  <a:schemeClr val="bg1">
                    <a:lumMod val="85000"/>
                  </a:schemeClr>
                </a:solidFill>
              </a:rPr>
              <a:t>- CBD </a:t>
            </a:r>
            <a:r>
              <a:rPr lang="en-US" sz="2000" dirty="0" smtClean="0">
                <a:solidFill>
                  <a:schemeClr val="bg1">
                    <a:lumMod val="85000"/>
                  </a:schemeClr>
                </a:solidFill>
              </a:rPr>
              <a:t>parcels – </a:t>
            </a:r>
            <a:r>
              <a:rPr lang="en-US" sz="1800" dirty="0" smtClean="0">
                <a:solidFill>
                  <a:schemeClr val="bg1">
                    <a:lumMod val="85000"/>
                  </a:schemeClr>
                </a:solidFill>
              </a:rPr>
              <a:t>31.4%</a:t>
            </a:r>
            <a:r>
              <a:rPr lang="en-US" sz="1800" dirty="0">
                <a:solidFill>
                  <a:schemeClr val="bg1">
                    <a:lumMod val="85000"/>
                  </a:schemeClr>
                </a:solidFill>
              </a:rPr>
              <a:t/>
            </a:r>
            <a:br>
              <a:rPr lang="en-US" sz="1800" dirty="0">
                <a:solidFill>
                  <a:schemeClr val="bg1">
                    <a:lumMod val="85000"/>
                  </a:schemeClr>
                </a:solidFill>
              </a:rPr>
            </a:br>
            <a:r>
              <a:rPr lang="en-US" sz="2000" dirty="0" smtClean="0">
                <a:solidFill>
                  <a:schemeClr val="bg1">
                    <a:lumMod val="85000"/>
                  </a:schemeClr>
                </a:solidFill>
              </a:rPr>
              <a:t>	341 - GC </a:t>
            </a:r>
            <a:r>
              <a:rPr lang="en-US" sz="2000" dirty="0" smtClean="0">
                <a:solidFill>
                  <a:schemeClr val="bg1">
                    <a:lumMod val="85000"/>
                  </a:schemeClr>
                </a:solidFill>
              </a:rPr>
              <a:t>parcels </a:t>
            </a:r>
            <a:r>
              <a:rPr lang="en-US" sz="1800" dirty="0" smtClean="0">
                <a:solidFill>
                  <a:schemeClr val="bg1">
                    <a:lumMod val="85000"/>
                  </a:schemeClr>
                </a:solidFill>
              </a:rPr>
              <a:t>– 41.4%</a:t>
            </a:r>
            <a:r>
              <a:rPr lang="en-US" sz="2000" dirty="0">
                <a:solidFill>
                  <a:schemeClr val="bg1">
                    <a:lumMod val="85000"/>
                  </a:schemeClr>
                </a:solidFill>
              </a:rPr>
              <a:t/>
            </a:r>
            <a:br>
              <a:rPr lang="en-US" sz="2000" dirty="0">
                <a:solidFill>
                  <a:schemeClr val="bg1">
                    <a:lumMod val="85000"/>
                  </a:schemeClr>
                </a:solidFill>
              </a:rPr>
            </a:br>
            <a:r>
              <a:rPr lang="en-US" sz="2000" dirty="0">
                <a:solidFill>
                  <a:schemeClr val="bg1">
                    <a:lumMod val="85000"/>
                  </a:schemeClr>
                </a:solidFill>
              </a:rPr>
              <a:t>	157 - LI </a:t>
            </a:r>
            <a:r>
              <a:rPr lang="en-US" sz="2000" dirty="0" smtClean="0">
                <a:solidFill>
                  <a:schemeClr val="bg1">
                    <a:lumMod val="85000"/>
                  </a:schemeClr>
                </a:solidFill>
              </a:rPr>
              <a:t>parcels </a:t>
            </a:r>
            <a:r>
              <a:rPr lang="en-US" sz="1800" dirty="0" smtClean="0">
                <a:solidFill>
                  <a:schemeClr val="bg1">
                    <a:lumMod val="85000"/>
                  </a:schemeClr>
                </a:solidFill>
              </a:rPr>
              <a:t>– 19.1%</a:t>
            </a:r>
            <a:r>
              <a:rPr lang="en-US" sz="2000" dirty="0" smtClean="0">
                <a:solidFill>
                  <a:schemeClr val="bg1">
                    <a:lumMod val="85000"/>
                  </a:schemeClr>
                </a:solidFill>
              </a:rPr>
              <a:t/>
            </a:r>
            <a:br>
              <a:rPr lang="en-US" sz="2000" dirty="0" smtClean="0">
                <a:solidFill>
                  <a:schemeClr val="bg1">
                    <a:lumMod val="85000"/>
                  </a:schemeClr>
                </a:solidFill>
              </a:rPr>
            </a:br>
            <a:r>
              <a:rPr lang="en-US" sz="2000" dirty="0">
                <a:solidFill>
                  <a:schemeClr val="bg1">
                    <a:lumMod val="85000"/>
                  </a:schemeClr>
                </a:solidFill>
              </a:rPr>
              <a:t>	</a:t>
            </a:r>
            <a:br>
              <a:rPr lang="en-US" sz="2000" dirty="0">
                <a:solidFill>
                  <a:schemeClr val="bg1">
                    <a:lumMod val="85000"/>
                  </a:schemeClr>
                </a:solidFill>
              </a:rPr>
            </a:br>
            <a:r>
              <a:rPr lang="en-US" sz="2000" dirty="0" smtClean="0">
                <a:solidFill>
                  <a:srgbClr val="EAEAEA"/>
                </a:solidFill>
              </a:rPr>
              <a:t>	</a:t>
            </a:r>
            <a:br>
              <a:rPr lang="en-US" sz="2000" dirty="0" smtClean="0">
                <a:solidFill>
                  <a:srgbClr val="EAEAEA"/>
                </a:solidFill>
              </a:rPr>
            </a:br>
            <a:r>
              <a:rPr lang="en-US" sz="2000" dirty="0" smtClean="0">
                <a:solidFill>
                  <a:schemeClr val="bg1">
                    <a:lumMod val="85000"/>
                  </a:schemeClr>
                </a:solidFill>
              </a:rPr>
              <a:t>1 Historic District </a:t>
            </a:r>
            <a:r>
              <a:rPr lang="en-US" sz="1800" dirty="0" smtClean="0">
                <a:solidFill>
                  <a:srgbClr val="CC00FF"/>
                </a:solidFill>
              </a:rPr>
              <a:t>(purple)</a:t>
            </a:r>
            <a:br>
              <a:rPr lang="en-US" sz="1800" dirty="0" smtClean="0">
                <a:solidFill>
                  <a:srgbClr val="CC00FF"/>
                </a:solidFill>
              </a:rPr>
            </a:br>
            <a:r>
              <a:rPr lang="en-US" sz="2000" dirty="0" smtClean="0">
                <a:solidFill>
                  <a:srgbClr val="EAEAEA"/>
                </a:solidFill>
              </a:rPr>
              <a:t/>
            </a:r>
            <a:br>
              <a:rPr lang="en-US" sz="2000" dirty="0" smtClean="0">
                <a:solidFill>
                  <a:srgbClr val="EAEAEA"/>
                </a:solidFill>
              </a:rPr>
            </a:br>
            <a:r>
              <a:rPr lang="en-US" sz="2000" dirty="0" smtClean="0">
                <a:solidFill>
                  <a:schemeClr val="bg1">
                    <a:lumMod val="85000"/>
                  </a:schemeClr>
                </a:solidFill>
              </a:rPr>
              <a:t>1 TIF Zone </a:t>
            </a:r>
            <a:r>
              <a:rPr lang="en-US" sz="1800" dirty="0" smtClean="0">
                <a:solidFill>
                  <a:srgbClr val="C00000"/>
                </a:solidFill>
              </a:rPr>
              <a:t>(red)</a:t>
            </a:r>
            <a:r>
              <a:rPr lang="en-US" sz="2200" dirty="0"/>
              <a:t/>
            </a:r>
            <a:br>
              <a:rPr lang="en-US" sz="2200" dirty="0"/>
            </a:b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443" y="5585254"/>
            <a:ext cx="1164591" cy="690859"/>
          </a:xfrm>
          <a:prstGeom prst="rect">
            <a:avLst/>
          </a:prstGeom>
        </p:spPr>
      </p:pic>
      <p:pic>
        <p:nvPicPr>
          <p:cNvPr id="9" name="Picture 8"/>
          <p:cNvPicPr>
            <a:picLocks noChangeAspect="1"/>
          </p:cNvPicPr>
          <p:nvPr/>
        </p:nvPicPr>
        <p:blipFill>
          <a:blip r:embed="rId4" cstate="print"/>
          <a:stretch>
            <a:fillRect/>
          </a:stretch>
        </p:blipFill>
        <p:spPr>
          <a:xfrm>
            <a:off x="5202082" y="0"/>
            <a:ext cx="5257216" cy="6858000"/>
          </a:xfrm>
          <a:prstGeom prst="rect">
            <a:avLst/>
          </a:prstGeom>
        </p:spPr>
      </p:pic>
    </p:spTree>
    <p:extLst>
      <p:ext uri="{BB962C8B-B14F-4D97-AF65-F5344CB8AC3E}">
        <p14:creationId xmlns:p14="http://schemas.microsoft.com/office/powerpoint/2010/main" val="2754118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06" y="367194"/>
            <a:ext cx="3828288" cy="6133580"/>
          </a:xfrm>
        </p:spPr>
        <p:txBody>
          <a:bodyPr>
            <a:normAutofit fontScale="90000"/>
          </a:bodyPr>
          <a:lstStyle/>
          <a:p>
            <a:pPr>
              <a:lnSpc>
                <a:spcPct val="100000"/>
              </a:lnSpc>
              <a:spcBef>
                <a:spcPts val="0"/>
              </a:spcBef>
              <a:defRPr/>
            </a:pPr>
            <a:r>
              <a:rPr lang="en-US" sz="2400" dirty="0" smtClean="0">
                <a:solidFill>
                  <a:schemeClr val="bg1">
                    <a:lumMod val="85000"/>
                  </a:schemeClr>
                </a:solidFill>
              </a:rPr>
              <a:t>Downtown Strategic Plan</a:t>
            </a:r>
            <a:r>
              <a:rPr lang="en-US" sz="2700" dirty="0" smtClean="0">
                <a:solidFill>
                  <a:schemeClr val="bg1">
                    <a:lumMod val="85000"/>
                  </a:schemeClr>
                </a:solidFill>
              </a:rPr>
              <a:t/>
            </a:r>
            <a:br>
              <a:rPr lang="en-US" sz="2700" dirty="0" smtClean="0">
                <a:solidFill>
                  <a:schemeClr val="bg1">
                    <a:lumMod val="85000"/>
                  </a:schemeClr>
                </a:solidFill>
              </a:rPr>
            </a:br>
            <a:r>
              <a:rPr lang="en-US" sz="2000" dirty="0" smtClean="0">
                <a:solidFill>
                  <a:schemeClr val="bg1">
                    <a:lumMod val="85000"/>
                  </a:schemeClr>
                </a:solidFill>
              </a:rPr>
              <a:t> </a:t>
            </a:r>
            <a:r>
              <a:rPr lang="en-US" sz="2400" dirty="0">
                <a:solidFill>
                  <a:schemeClr val="bg1">
                    <a:lumMod val="85000"/>
                  </a:schemeClr>
                </a:solidFill>
              </a:rPr>
              <a:t/>
            </a:r>
            <a:br>
              <a:rPr lang="en-US" sz="2400" dirty="0">
                <a:solidFill>
                  <a:schemeClr val="bg1">
                    <a:lumMod val="85000"/>
                  </a:schemeClr>
                </a:solidFill>
              </a:rPr>
            </a:br>
            <a:r>
              <a:rPr lang="en-US" sz="2200" dirty="0" smtClean="0">
                <a:solidFill>
                  <a:schemeClr val="bg1">
                    <a:lumMod val="85000"/>
                  </a:schemeClr>
                </a:solidFill>
              </a:rPr>
              <a:t>Recommendations from</a:t>
            </a:r>
            <a:br>
              <a:rPr lang="en-US" sz="2200" dirty="0" smtClean="0">
                <a:solidFill>
                  <a:schemeClr val="bg1">
                    <a:lumMod val="85000"/>
                  </a:schemeClr>
                </a:solidFill>
              </a:rPr>
            </a:br>
            <a:r>
              <a:rPr lang="en-US" sz="2200" dirty="0" smtClean="0">
                <a:solidFill>
                  <a:schemeClr val="bg1">
                    <a:lumMod val="85000"/>
                  </a:schemeClr>
                </a:solidFill>
              </a:rPr>
              <a:t>Freese &amp; Nichols Diagnostic Report</a:t>
            </a:r>
            <a:r>
              <a:rPr lang="en-US" sz="2400" dirty="0" smtClean="0">
                <a:solidFill>
                  <a:schemeClr val="bg1">
                    <a:lumMod val="85000"/>
                  </a:schemeClr>
                </a:solidFill>
              </a:rPr>
              <a:t/>
            </a:r>
            <a:br>
              <a:rPr lang="en-US" sz="2400" dirty="0" smtClean="0">
                <a:solidFill>
                  <a:schemeClr val="bg1">
                    <a:lumMod val="85000"/>
                  </a:schemeClr>
                </a:solidFill>
              </a:rPr>
            </a:br>
            <a:r>
              <a:rPr lang="en-US" sz="1800" dirty="0" smtClean="0">
                <a:solidFill>
                  <a:schemeClr val="bg1">
                    <a:lumMod val="85000"/>
                  </a:schemeClr>
                </a:solidFill>
              </a:rPr>
              <a:t>  </a:t>
            </a:r>
            <a:r>
              <a:rPr lang="en-US" sz="2900" dirty="0" smtClean="0">
                <a:solidFill>
                  <a:schemeClr val="bg1">
                    <a:lumMod val="85000"/>
                  </a:schemeClr>
                </a:solidFill>
              </a:rPr>
              <a:t/>
            </a:r>
            <a:br>
              <a:rPr lang="en-US" sz="2900" dirty="0" smtClean="0">
                <a:solidFill>
                  <a:schemeClr val="bg1">
                    <a:lumMod val="85000"/>
                  </a:schemeClr>
                </a:solidFill>
              </a:rPr>
            </a:br>
            <a:r>
              <a:rPr lang="en-US" sz="2200" dirty="0" smtClean="0">
                <a:solidFill>
                  <a:schemeClr val="bg1">
                    <a:lumMod val="85000"/>
                  </a:schemeClr>
                </a:solidFill>
              </a:rPr>
              <a:t>Consider 5 rezone areas:</a:t>
            </a:r>
            <a:r>
              <a:rPr lang="en-US" sz="2000" dirty="0" smtClean="0">
                <a:solidFill>
                  <a:schemeClr val="bg1">
                    <a:lumMod val="85000"/>
                  </a:schemeClr>
                </a:solidFill>
              </a:rPr>
              <a:t/>
            </a:r>
            <a:br>
              <a:rPr lang="en-US" sz="2000" dirty="0" smtClean="0">
                <a:solidFill>
                  <a:schemeClr val="bg1">
                    <a:lumMod val="85000"/>
                  </a:schemeClr>
                </a:solidFill>
              </a:rPr>
            </a:br>
            <a:r>
              <a:rPr lang="en-US" sz="700" dirty="0" smtClean="0">
                <a:solidFill>
                  <a:srgbClr val="EAEAEA"/>
                </a:solidFill>
              </a:rPr>
              <a:t>  </a:t>
            </a:r>
            <a:r>
              <a:rPr lang="en-US" sz="2200" dirty="0" smtClean="0">
                <a:solidFill>
                  <a:srgbClr val="EAEAEA"/>
                </a:solidFill>
              </a:rPr>
              <a:t/>
            </a:r>
            <a:br>
              <a:rPr lang="en-US" sz="2200" dirty="0" smtClean="0">
                <a:solidFill>
                  <a:srgbClr val="EAEAEA"/>
                </a:solidFill>
              </a:rPr>
            </a:br>
            <a:r>
              <a:rPr lang="en-US" sz="2000" b="1" kern="1400" dirty="0" smtClean="0">
                <a:solidFill>
                  <a:srgbClr val="FFFF00"/>
                </a:solidFill>
              </a:rPr>
              <a:t>A</a:t>
            </a:r>
            <a:r>
              <a:rPr lang="en-US" sz="2000" kern="1400" dirty="0" smtClean="0"/>
              <a:t> </a:t>
            </a:r>
            <a:r>
              <a:rPr lang="en-US" sz="2000" i="1" kern="1400" dirty="0" smtClean="0">
                <a:solidFill>
                  <a:srgbClr val="EAEAEA"/>
                </a:solidFill>
              </a:rPr>
              <a:t>– </a:t>
            </a:r>
            <a:r>
              <a:rPr lang="en-US" sz="2000" i="1" kern="1400" dirty="0" smtClean="0">
                <a:solidFill>
                  <a:schemeClr val="bg1">
                    <a:lumMod val="85000"/>
                  </a:schemeClr>
                </a:solidFill>
              </a:rPr>
              <a:t>north/east section; </a:t>
            </a:r>
            <a:br>
              <a:rPr lang="en-US" sz="2000" i="1" kern="1400" dirty="0" smtClean="0">
                <a:solidFill>
                  <a:schemeClr val="bg1">
                    <a:lumMod val="85000"/>
                  </a:schemeClr>
                </a:solidFill>
              </a:rPr>
            </a:br>
            <a:r>
              <a:rPr lang="en-US" sz="2000" i="1" kern="1400" dirty="0" smtClean="0">
                <a:solidFill>
                  <a:schemeClr val="bg1">
                    <a:lumMod val="85000"/>
                  </a:schemeClr>
                </a:solidFill>
              </a:rPr>
              <a:t>           LI change to </a:t>
            </a:r>
            <a:r>
              <a:rPr lang="en-US" sz="2000" i="1" kern="1400" dirty="0" smtClean="0">
                <a:solidFill>
                  <a:schemeClr val="bg1">
                    <a:lumMod val="85000"/>
                  </a:schemeClr>
                </a:solidFill>
              </a:rPr>
              <a:t>RDD-D; </a:t>
            </a:r>
            <a:r>
              <a:rPr lang="en-US" sz="1800" i="1" kern="1400" dirty="0" smtClean="0">
                <a:solidFill>
                  <a:schemeClr val="bg1">
                    <a:lumMod val="85000"/>
                  </a:schemeClr>
                </a:solidFill>
              </a:rPr>
              <a:t>52 parcels</a:t>
            </a:r>
            <a:r>
              <a:rPr lang="en-US" sz="2000" kern="1400" dirty="0" smtClean="0">
                <a:solidFill>
                  <a:schemeClr val="bg1">
                    <a:lumMod val="85000"/>
                  </a:schemeClr>
                </a:solidFill>
              </a:rPr>
              <a:t/>
            </a:r>
            <a:br>
              <a:rPr lang="en-US" sz="2000" kern="1400" dirty="0" smtClean="0">
                <a:solidFill>
                  <a:schemeClr val="bg1">
                    <a:lumMod val="85000"/>
                  </a:schemeClr>
                </a:solidFill>
              </a:rPr>
            </a:br>
            <a:r>
              <a:rPr lang="en-US" sz="400" kern="1400" dirty="0" smtClean="0">
                <a:solidFill>
                  <a:srgbClr val="EAEAEA"/>
                </a:solidFill>
              </a:rPr>
              <a:t> </a:t>
            </a:r>
            <a:r>
              <a:rPr lang="en-US" sz="2000" kern="1400" dirty="0" smtClean="0"/>
              <a:t/>
            </a:r>
            <a:br>
              <a:rPr lang="en-US" sz="2000" kern="1400" dirty="0" smtClean="0"/>
            </a:br>
            <a:r>
              <a:rPr lang="en-US" sz="2000" b="1" kern="1400" dirty="0" smtClean="0">
                <a:solidFill>
                  <a:srgbClr val="FFFF00"/>
                </a:solidFill>
              </a:rPr>
              <a:t>B</a:t>
            </a:r>
            <a:r>
              <a:rPr lang="en-US" sz="2000" kern="1400" dirty="0" smtClean="0"/>
              <a:t> </a:t>
            </a:r>
            <a:r>
              <a:rPr lang="en-US" sz="2000" i="1" kern="1400" dirty="0" smtClean="0">
                <a:solidFill>
                  <a:schemeClr val="bg1">
                    <a:lumMod val="85000"/>
                  </a:schemeClr>
                </a:solidFill>
              </a:rPr>
              <a:t>– west section;  </a:t>
            </a:r>
            <a:br>
              <a:rPr lang="en-US" sz="2000" i="1" kern="1400" dirty="0" smtClean="0">
                <a:solidFill>
                  <a:schemeClr val="bg1">
                    <a:lumMod val="85000"/>
                  </a:schemeClr>
                </a:solidFill>
              </a:rPr>
            </a:br>
            <a:r>
              <a:rPr lang="en-US" sz="2000" i="1" kern="1400" dirty="0">
                <a:solidFill>
                  <a:schemeClr val="bg1">
                    <a:lumMod val="85000"/>
                  </a:schemeClr>
                </a:solidFill>
              </a:rPr>
              <a:t> </a:t>
            </a:r>
            <a:r>
              <a:rPr lang="en-US" sz="2000" i="1" kern="1400" dirty="0" smtClean="0">
                <a:solidFill>
                  <a:schemeClr val="bg1">
                    <a:lumMod val="85000"/>
                  </a:schemeClr>
                </a:solidFill>
              </a:rPr>
              <a:t>          RDD change to </a:t>
            </a:r>
            <a:r>
              <a:rPr lang="en-US" sz="2000" i="1" kern="1400" dirty="0" smtClean="0">
                <a:solidFill>
                  <a:schemeClr val="bg1">
                    <a:lumMod val="85000"/>
                  </a:schemeClr>
                </a:solidFill>
              </a:rPr>
              <a:t>CBD; </a:t>
            </a:r>
            <a:r>
              <a:rPr lang="en-US" sz="1800" i="1" kern="1400" dirty="0" smtClean="0">
                <a:solidFill>
                  <a:schemeClr val="bg1">
                    <a:lumMod val="85000"/>
                  </a:schemeClr>
                </a:solidFill>
              </a:rPr>
              <a:t>37 parcels</a:t>
            </a:r>
            <a:r>
              <a:rPr lang="en-US" sz="2000" kern="1400" dirty="0" smtClean="0">
                <a:solidFill>
                  <a:schemeClr val="bg1">
                    <a:lumMod val="85000"/>
                  </a:schemeClr>
                </a:solidFill>
              </a:rPr>
              <a:t/>
            </a:r>
            <a:br>
              <a:rPr lang="en-US" sz="2000" kern="1400" dirty="0" smtClean="0">
                <a:solidFill>
                  <a:schemeClr val="bg1">
                    <a:lumMod val="85000"/>
                  </a:schemeClr>
                </a:solidFill>
              </a:rPr>
            </a:br>
            <a:r>
              <a:rPr lang="en-US" sz="400" kern="1400" dirty="0">
                <a:solidFill>
                  <a:srgbClr val="EAEAEA"/>
                </a:solidFill>
              </a:rPr>
              <a:t> </a:t>
            </a:r>
            <a:r>
              <a:rPr lang="en-US" sz="2000" kern="1400" dirty="0" smtClean="0">
                <a:solidFill>
                  <a:srgbClr val="EAEAEA"/>
                </a:solidFill>
              </a:rPr>
              <a:t/>
            </a:r>
            <a:br>
              <a:rPr lang="en-US" sz="2000" kern="1400" dirty="0" smtClean="0">
                <a:solidFill>
                  <a:srgbClr val="EAEAEA"/>
                </a:solidFill>
              </a:rPr>
            </a:br>
            <a:r>
              <a:rPr lang="en-US" sz="2000" b="1" kern="1400" dirty="0" smtClean="0">
                <a:solidFill>
                  <a:srgbClr val="FFFF00"/>
                </a:solidFill>
              </a:rPr>
              <a:t>C</a:t>
            </a:r>
            <a:r>
              <a:rPr lang="en-US" sz="2000" kern="1400" dirty="0" smtClean="0"/>
              <a:t> </a:t>
            </a:r>
            <a:r>
              <a:rPr lang="en-US" sz="2000" kern="1400" dirty="0" smtClean="0">
                <a:solidFill>
                  <a:schemeClr val="bg1">
                    <a:lumMod val="85000"/>
                  </a:schemeClr>
                </a:solidFill>
              </a:rPr>
              <a:t>– west section;  </a:t>
            </a:r>
            <a:br>
              <a:rPr lang="en-US" sz="2000" kern="1400" dirty="0" smtClean="0">
                <a:solidFill>
                  <a:schemeClr val="bg1">
                    <a:lumMod val="85000"/>
                  </a:schemeClr>
                </a:solidFill>
              </a:rPr>
            </a:br>
            <a:r>
              <a:rPr lang="en-US" sz="2000" kern="1400" dirty="0">
                <a:solidFill>
                  <a:schemeClr val="bg1">
                    <a:lumMod val="85000"/>
                  </a:schemeClr>
                </a:solidFill>
              </a:rPr>
              <a:t> </a:t>
            </a:r>
            <a:r>
              <a:rPr lang="en-US" sz="2000" kern="1400" dirty="0" smtClean="0">
                <a:solidFill>
                  <a:schemeClr val="bg1">
                    <a:lumMod val="85000"/>
                  </a:schemeClr>
                </a:solidFill>
              </a:rPr>
              <a:t>          </a:t>
            </a:r>
            <a:r>
              <a:rPr lang="en-US" sz="2000" i="1" kern="1400" dirty="0" smtClean="0">
                <a:solidFill>
                  <a:schemeClr val="bg1">
                    <a:lumMod val="85000"/>
                  </a:schemeClr>
                </a:solidFill>
              </a:rPr>
              <a:t>GC change </a:t>
            </a:r>
            <a:r>
              <a:rPr lang="en-US" sz="2000" i="1" kern="1400" dirty="0" smtClean="0">
                <a:solidFill>
                  <a:schemeClr val="bg1">
                    <a:lumMod val="85000"/>
                  </a:schemeClr>
                </a:solidFill>
              </a:rPr>
              <a:t>to </a:t>
            </a:r>
            <a:r>
              <a:rPr lang="en-US" sz="2000" i="1" kern="1400" dirty="0" smtClean="0">
                <a:solidFill>
                  <a:schemeClr val="bg1">
                    <a:lumMod val="85000"/>
                  </a:schemeClr>
                </a:solidFill>
              </a:rPr>
              <a:t>CBD; </a:t>
            </a:r>
            <a:r>
              <a:rPr lang="en-US" sz="1800" i="1" kern="1400" dirty="0" smtClean="0">
                <a:solidFill>
                  <a:schemeClr val="bg1">
                    <a:lumMod val="85000"/>
                  </a:schemeClr>
                </a:solidFill>
              </a:rPr>
              <a:t>24 parcels</a:t>
            </a:r>
            <a:r>
              <a:rPr lang="en-US" sz="2000" kern="1400" dirty="0" smtClean="0">
                <a:solidFill>
                  <a:schemeClr val="bg1">
                    <a:lumMod val="85000"/>
                  </a:schemeClr>
                </a:solidFill>
              </a:rPr>
              <a:t/>
            </a:r>
            <a:br>
              <a:rPr lang="en-US" sz="2000" kern="1400" dirty="0" smtClean="0">
                <a:solidFill>
                  <a:schemeClr val="bg1">
                    <a:lumMod val="85000"/>
                  </a:schemeClr>
                </a:solidFill>
              </a:rPr>
            </a:br>
            <a:r>
              <a:rPr lang="en-US" sz="400" kern="1400" dirty="0">
                <a:solidFill>
                  <a:srgbClr val="EAEAEA"/>
                </a:solidFill>
              </a:rPr>
              <a:t> </a:t>
            </a:r>
            <a:r>
              <a:rPr lang="en-US" sz="2000" kern="1400" dirty="0" smtClean="0"/>
              <a:t/>
            </a:r>
            <a:br>
              <a:rPr lang="en-US" sz="2000" kern="1400" dirty="0" smtClean="0"/>
            </a:br>
            <a:r>
              <a:rPr lang="en-US" sz="2000" b="1" kern="1400" dirty="0" smtClean="0">
                <a:solidFill>
                  <a:srgbClr val="FFFF00"/>
                </a:solidFill>
              </a:rPr>
              <a:t>D</a:t>
            </a:r>
            <a:r>
              <a:rPr lang="en-US" sz="2000" kern="1400" dirty="0" smtClean="0"/>
              <a:t> </a:t>
            </a:r>
            <a:r>
              <a:rPr lang="en-US" sz="2000" kern="1400" dirty="0" smtClean="0">
                <a:solidFill>
                  <a:schemeClr val="bg1">
                    <a:lumMod val="85000"/>
                  </a:schemeClr>
                </a:solidFill>
              </a:rPr>
              <a:t>– south/central section; </a:t>
            </a:r>
            <a:br>
              <a:rPr lang="en-US" sz="2000" kern="1400" dirty="0" smtClean="0">
                <a:solidFill>
                  <a:schemeClr val="bg1">
                    <a:lumMod val="85000"/>
                  </a:schemeClr>
                </a:solidFill>
              </a:rPr>
            </a:br>
            <a:r>
              <a:rPr lang="en-US" sz="2000" kern="1400" dirty="0">
                <a:solidFill>
                  <a:schemeClr val="bg1">
                    <a:lumMod val="85000"/>
                  </a:schemeClr>
                </a:solidFill>
              </a:rPr>
              <a:t> </a:t>
            </a:r>
            <a:r>
              <a:rPr lang="en-US" sz="2000" kern="1400" dirty="0" smtClean="0">
                <a:solidFill>
                  <a:schemeClr val="bg1">
                    <a:lumMod val="85000"/>
                  </a:schemeClr>
                </a:solidFill>
              </a:rPr>
              <a:t>          </a:t>
            </a:r>
            <a:r>
              <a:rPr lang="en-US" sz="2000" i="1" kern="1400" dirty="0" smtClean="0">
                <a:solidFill>
                  <a:schemeClr val="bg1">
                    <a:lumMod val="85000"/>
                  </a:schemeClr>
                </a:solidFill>
              </a:rPr>
              <a:t>LI change to </a:t>
            </a:r>
            <a:r>
              <a:rPr lang="en-US" sz="2000" i="1" kern="1400" dirty="0" smtClean="0">
                <a:solidFill>
                  <a:schemeClr val="bg1">
                    <a:lumMod val="85000"/>
                  </a:schemeClr>
                </a:solidFill>
              </a:rPr>
              <a:t>CBD; </a:t>
            </a:r>
            <a:r>
              <a:rPr lang="en-US" sz="1800" i="1" kern="1400" dirty="0" smtClean="0">
                <a:solidFill>
                  <a:schemeClr val="bg1">
                    <a:lumMod val="85000"/>
                  </a:schemeClr>
                </a:solidFill>
              </a:rPr>
              <a:t>27 parcels</a:t>
            </a:r>
            <a:r>
              <a:rPr lang="en-US" sz="2000" kern="1400" dirty="0" smtClean="0">
                <a:solidFill>
                  <a:srgbClr val="EAEAEA"/>
                </a:solidFill>
              </a:rPr>
              <a:t/>
            </a:r>
            <a:br>
              <a:rPr lang="en-US" sz="2000" kern="1400" dirty="0" smtClean="0">
                <a:solidFill>
                  <a:srgbClr val="EAEAEA"/>
                </a:solidFill>
              </a:rPr>
            </a:br>
            <a:r>
              <a:rPr lang="en-US" sz="400" kern="1400" dirty="0" smtClean="0">
                <a:solidFill>
                  <a:srgbClr val="EAEAEA"/>
                </a:solidFill>
              </a:rPr>
              <a:t> </a:t>
            </a:r>
            <a:r>
              <a:rPr lang="en-US" sz="2000" kern="1400" dirty="0" smtClean="0">
                <a:solidFill>
                  <a:srgbClr val="EAEAEA"/>
                </a:solidFill>
              </a:rPr>
              <a:t/>
            </a:r>
            <a:br>
              <a:rPr lang="en-US" sz="2000" kern="1400" dirty="0" smtClean="0">
                <a:solidFill>
                  <a:srgbClr val="EAEAEA"/>
                </a:solidFill>
              </a:rPr>
            </a:br>
            <a:r>
              <a:rPr lang="en-US" sz="2000" b="1" kern="1400" dirty="0" smtClean="0">
                <a:solidFill>
                  <a:srgbClr val="FFFF00"/>
                </a:solidFill>
              </a:rPr>
              <a:t>E</a:t>
            </a:r>
            <a:r>
              <a:rPr lang="en-US" sz="2000" kern="1400" dirty="0" smtClean="0"/>
              <a:t> </a:t>
            </a:r>
            <a:r>
              <a:rPr lang="en-US" sz="2000" kern="1400" dirty="0" smtClean="0">
                <a:solidFill>
                  <a:schemeClr val="bg1">
                    <a:lumMod val="85000"/>
                  </a:schemeClr>
                </a:solidFill>
              </a:rPr>
              <a:t>– south section; </a:t>
            </a:r>
            <a:br>
              <a:rPr lang="en-US" sz="2000" kern="1400" dirty="0" smtClean="0">
                <a:solidFill>
                  <a:schemeClr val="bg1">
                    <a:lumMod val="85000"/>
                  </a:schemeClr>
                </a:solidFill>
              </a:rPr>
            </a:br>
            <a:r>
              <a:rPr lang="en-US" sz="2000" kern="1400" dirty="0">
                <a:solidFill>
                  <a:schemeClr val="bg1">
                    <a:lumMod val="85000"/>
                  </a:schemeClr>
                </a:solidFill>
              </a:rPr>
              <a:t> </a:t>
            </a:r>
            <a:r>
              <a:rPr lang="en-US" sz="2000" kern="1400" dirty="0" smtClean="0">
                <a:solidFill>
                  <a:schemeClr val="bg1">
                    <a:lumMod val="85000"/>
                  </a:schemeClr>
                </a:solidFill>
              </a:rPr>
              <a:t>          </a:t>
            </a:r>
            <a:r>
              <a:rPr lang="en-US" sz="2000" i="1" kern="1400" dirty="0" smtClean="0">
                <a:solidFill>
                  <a:schemeClr val="bg1">
                    <a:lumMod val="85000"/>
                  </a:schemeClr>
                </a:solidFill>
              </a:rPr>
              <a:t>LI change to </a:t>
            </a:r>
            <a:r>
              <a:rPr lang="en-US" sz="2000" i="1" kern="1400" dirty="0" smtClean="0">
                <a:solidFill>
                  <a:schemeClr val="bg1">
                    <a:lumMod val="85000"/>
                  </a:schemeClr>
                </a:solidFill>
              </a:rPr>
              <a:t>GC-D; </a:t>
            </a:r>
            <a:r>
              <a:rPr lang="en-US" sz="1800" i="1" kern="1400" dirty="0" smtClean="0">
                <a:solidFill>
                  <a:schemeClr val="bg1">
                    <a:lumMod val="85000"/>
                  </a:schemeClr>
                </a:solidFill>
              </a:rPr>
              <a:t>43 parcels</a:t>
            </a:r>
            <a:r>
              <a:rPr lang="en-US" sz="2000" i="1" kern="1400" dirty="0" smtClean="0">
                <a:solidFill>
                  <a:srgbClr val="EAEAEA"/>
                </a:solidFill>
              </a:rPr>
              <a:t/>
            </a:r>
            <a:br>
              <a:rPr lang="en-US" sz="2000" i="1" kern="1400" dirty="0" smtClean="0">
                <a:solidFill>
                  <a:srgbClr val="EAEAEA"/>
                </a:solidFill>
              </a:rPr>
            </a:br>
            <a:r>
              <a:rPr lang="en-US" sz="2000" kern="1400" dirty="0">
                <a:solidFill>
                  <a:srgbClr val="EAEAEA"/>
                </a:solidFill>
              </a:rPr>
              <a:t/>
            </a:r>
            <a:br>
              <a:rPr lang="en-US" sz="2000" kern="1400" dirty="0">
                <a:solidFill>
                  <a:srgbClr val="EAEAEA"/>
                </a:solidFill>
              </a:rPr>
            </a:br>
            <a:r>
              <a:rPr lang="en-US" sz="2000" kern="1400" dirty="0" smtClean="0">
                <a:solidFill>
                  <a:srgbClr val="EAEAEA"/>
                </a:solidFill>
              </a:rPr>
              <a:t>      </a:t>
            </a:r>
            <a:r>
              <a:rPr lang="en-US" sz="1600" kern="1400" dirty="0" smtClean="0">
                <a:solidFill>
                  <a:srgbClr val="FFFF99"/>
                </a:solidFill>
              </a:rPr>
              <a:t>183 parcels identified for zone change</a:t>
            </a:r>
            <a:r>
              <a:rPr lang="en-US" sz="1800" kern="1400" dirty="0" smtClean="0">
                <a:solidFill>
                  <a:srgbClr val="FFFF99"/>
                </a:solidFill>
              </a:rPr>
              <a:t/>
            </a:r>
            <a:br>
              <a:rPr lang="en-US" sz="1800" kern="1400" dirty="0" smtClean="0">
                <a:solidFill>
                  <a:srgbClr val="FFFF99"/>
                </a:solidFill>
              </a:rPr>
            </a:br>
            <a:r>
              <a:rPr lang="en-US" sz="1600" kern="1400" dirty="0" smtClean="0">
                <a:solidFill>
                  <a:srgbClr val="FFFF99"/>
                </a:solidFill>
              </a:rPr>
              <a:t>                   (22% parcels downtown)</a:t>
            </a:r>
            <a:r>
              <a:rPr lang="en-US" sz="1800" kern="1400" dirty="0" smtClean="0">
                <a:solidFill>
                  <a:srgbClr val="EAEAEA"/>
                </a:solidFill>
              </a:rPr>
              <a:t/>
            </a:r>
            <a:br>
              <a:rPr lang="en-US" sz="1800" kern="1400" dirty="0" smtClean="0">
                <a:solidFill>
                  <a:srgbClr val="EAEAEA"/>
                </a:solidFill>
              </a:rPr>
            </a:br>
            <a:endParaRPr lang="en-US" sz="1800" i="1" kern="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443" y="5585254"/>
            <a:ext cx="1164591" cy="690859"/>
          </a:xfrm>
          <a:prstGeom prst="rect">
            <a:avLst/>
          </a:prstGeom>
        </p:spPr>
      </p:pic>
      <p:pic>
        <p:nvPicPr>
          <p:cNvPr id="5" name="Picture 4"/>
          <p:cNvPicPr>
            <a:picLocks noChangeAspect="1"/>
          </p:cNvPicPr>
          <p:nvPr/>
        </p:nvPicPr>
        <p:blipFill>
          <a:blip r:embed="rId4" cstate="print"/>
          <a:stretch>
            <a:fillRect/>
          </a:stretch>
        </p:blipFill>
        <p:spPr>
          <a:xfrm>
            <a:off x="5334000" y="48001"/>
            <a:ext cx="4947097" cy="6777341"/>
          </a:xfrm>
          <a:prstGeom prst="rect">
            <a:avLst/>
          </a:prstGeom>
        </p:spPr>
      </p:pic>
    </p:spTree>
    <p:extLst>
      <p:ext uri="{BB962C8B-B14F-4D97-AF65-F5344CB8AC3E}">
        <p14:creationId xmlns:p14="http://schemas.microsoft.com/office/powerpoint/2010/main" val="2719684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37" y="365337"/>
            <a:ext cx="3638376" cy="5708893"/>
          </a:xfrm>
        </p:spPr>
        <p:txBody>
          <a:bodyPr>
            <a:normAutofit fontScale="90000"/>
          </a:bodyPr>
          <a:lstStyle/>
          <a:p>
            <a:pPr>
              <a:tabLst>
                <a:tab pos="231775" algn="l"/>
              </a:tabLst>
              <a:defRPr/>
            </a:pPr>
            <a:r>
              <a:rPr lang="en-US" sz="2400" dirty="0" smtClean="0">
                <a:solidFill>
                  <a:srgbClr val="EAEAEA"/>
                </a:solidFill>
              </a:rPr>
              <a:t>Proposed Zoning</a:t>
            </a:r>
            <a:r>
              <a:rPr lang="en-US" sz="2400" dirty="0">
                <a:solidFill>
                  <a:srgbClr val="EAEAEA"/>
                </a:solidFill>
              </a:rPr>
              <a:t/>
            </a:r>
            <a:br>
              <a:rPr lang="en-US" sz="2400" dirty="0">
                <a:solidFill>
                  <a:srgbClr val="EAEAEA"/>
                </a:solidFill>
              </a:rPr>
            </a:br>
            <a:r>
              <a:rPr lang="en-US" sz="2400" dirty="0">
                <a:solidFill>
                  <a:srgbClr val="EAEAEA"/>
                </a:solidFill>
              </a:rPr>
              <a:t>Greater </a:t>
            </a:r>
            <a:r>
              <a:rPr lang="en-US" sz="2400" dirty="0" smtClean="0">
                <a:solidFill>
                  <a:srgbClr val="EAEAEA"/>
                </a:solidFill>
              </a:rPr>
              <a:t>Downtown</a:t>
            </a:r>
            <a:r>
              <a:rPr lang="en-US" sz="2400" dirty="0">
                <a:solidFill>
                  <a:srgbClr val="EAEAEA"/>
                </a:solidFill>
              </a:rPr>
              <a:t/>
            </a:r>
            <a:br>
              <a:rPr lang="en-US" sz="2400" dirty="0">
                <a:solidFill>
                  <a:srgbClr val="EAEAEA"/>
                </a:solidFill>
              </a:rPr>
            </a:br>
            <a:r>
              <a:rPr lang="en-US" sz="1300" dirty="0">
                <a:solidFill>
                  <a:srgbClr val="EAEAEA"/>
                </a:solidFill>
              </a:rPr>
              <a:t> </a:t>
            </a:r>
            <a:r>
              <a:rPr lang="en-US" sz="2400" dirty="0">
                <a:solidFill>
                  <a:srgbClr val="EAEAEA"/>
                </a:solidFill>
              </a:rPr>
              <a:t/>
            </a:r>
            <a:br>
              <a:rPr lang="en-US" sz="2400" dirty="0">
                <a:solidFill>
                  <a:srgbClr val="EAEAEA"/>
                </a:solidFill>
              </a:rPr>
            </a:br>
            <a:r>
              <a:rPr lang="en-US" sz="2000" dirty="0">
                <a:solidFill>
                  <a:srgbClr val="EAEAEA"/>
                </a:solidFill>
              </a:rPr>
              <a:t>Recommendations from</a:t>
            </a:r>
            <a:br>
              <a:rPr lang="en-US" sz="2000" dirty="0">
                <a:solidFill>
                  <a:srgbClr val="EAEAEA"/>
                </a:solidFill>
              </a:rPr>
            </a:br>
            <a:r>
              <a:rPr lang="en-US" sz="2000" dirty="0">
                <a:solidFill>
                  <a:srgbClr val="EAEAEA"/>
                </a:solidFill>
              </a:rPr>
              <a:t>Freese &amp; Nichols </a:t>
            </a:r>
            <a:r>
              <a:rPr lang="en-US" sz="2000" dirty="0" smtClean="0">
                <a:solidFill>
                  <a:srgbClr val="EAEAEA"/>
                </a:solidFill>
              </a:rPr>
              <a:t>Diagnostic Report</a:t>
            </a:r>
            <a:r>
              <a:rPr lang="en-US" sz="2200" dirty="0" smtClean="0">
                <a:solidFill>
                  <a:srgbClr val="EAEAEA"/>
                </a:solidFill>
              </a:rPr>
              <a:t/>
            </a:r>
            <a:br>
              <a:rPr lang="en-US" sz="2200" dirty="0" smtClean="0">
                <a:solidFill>
                  <a:srgbClr val="EAEAEA"/>
                </a:solidFill>
              </a:rPr>
            </a:br>
            <a:r>
              <a:rPr lang="en-US" sz="2000" dirty="0" smtClean="0">
                <a:solidFill>
                  <a:srgbClr val="EAEAEA"/>
                </a:solidFill>
              </a:rPr>
              <a:t> </a:t>
            </a:r>
            <a:r>
              <a:rPr lang="en-US" sz="2800" dirty="0">
                <a:solidFill>
                  <a:srgbClr val="EAEAEA"/>
                </a:solidFill>
              </a:rPr>
              <a:t/>
            </a:r>
            <a:br>
              <a:rPr lang="en-US" sz="2800" dirty="0">
                <a:solidFill>
                  <a:srgbClr val="EAEAEA"/>
                </a:solidFill>
              </a:rPr>
            </a:br>
            <a:r>
              <a:rPr lang="en-US" sz="2200" dirty="0" smtClean="0">
                <a:solidFill>
                  <a:srgbClr val="EAEAEA"/>
                </a:solidFill>
              </a:rPr>
              <a:t>Overview:</a:t>
            </a:r>
            <a:r>
              <a:rPr lang="en-US" sz="2900" dirty="0" smtClean="0">
                <a:solidFill>
                  <a:srgbClr val="EAEAEA"/>
                </a:solidFill>
              </a:rPr>
              <a:t/>
            </a:r>
            <a:br>
              <a:rPr lang="en-US" sz="2900" dirty="0" smtClean="0">
                <a:solidFill>
                  <a:srgbClr val="EAEAEA"/>
                </a:solidFill>
              </a:rPr>
            </a:br>
            <a:r>
              <a:rPr lang="en-US" sz="2000" dirty="0">
                <a:solidFill>
                  <a:srgbClr val="EAEAEA"/>
                </a:solidFill>
              </a:rPr>
              <a:t>824 </a:t>
            </a:r>
            <a:r>
              <a:rPr lang="en-US" sz="2000" dirty="0" smtClean="0">
                <a:solidFill>
                  <a:srgbClr val="EAEAEA"/>
                </a:solidFill>
              </a:rPr>
              <a:t>parcels</a:t>
            </a:r>
            <a:r>
              <a:rPr lang="en-US" sz="2200" dirty="0" smtClean="0">
                <a:solidFill>
                  <a:srgbClr val="EAEAEA"/>
                </a:solidFill>
              </a:rPr>
              <a:t/>
            </a:r>
            <a:br>
              <a:rPr lang="en-US" sz="2200" dirty="0" smtClean="0">
                <a:solidFill>
                  <a:srgbClr val="EAEAEA"/>
                </a:solidFill>
              </a:rPr>
            </a:br>
            <a:r>
              <a:rPr lang="en-US" sz="2000" dirty="0">
                <a:solidFill>
                  <a:srgbClr val="EAEAEA"/>
                </a:solidFill>
              </a:rPr>
              <a:t>	</a:t>
            </a:r>
            <a:r>
              <a:rPr lang="en-US" sz="2200" dirty="0">
                <a:solidFill>
                  <a:srgbClr val="EAEAEA"/>
                </a:solidFill>
              </a:rPr>
              <a:t/>
            </a:r>
            <a:br>
              <a:rPr lang="en-US" sz="2200" dirty="0">
                <a:solidFill>
                  <a:srgbClr val="EAEAEA"/>
                </a:solidFill>
              </a:rPr>
            </a:br>
            <a:r>
              <a:rPr lang="en-US" sz="2000" dirty="0">
                <a:solidFill>
                  <a:srgbClr val="EAEAEA"/>
                </a:solidFill>
              </a:rPr>
              <a:t>4 </a:t>
            </a:r>
            <a:r>
              <a:rPr lang="en-US" sz="2000" dirty="0" smtClean="0">
                <a:solidFill>
                  <a:srgbClr val="EAEAEA"/>
                </a:solidFill>
              </a:rPr>
              <a:t>- Zoning Districts</a:t>
            </a:r>
            <a:r>
              <a:rPr lang="en-US" sz="2000" dirty="0">
                <a:solidFill>
                  <a:srgbClr val="EAEAEA"/>
                </a:solidFill>
              </a:rPr>
              <a:t>:</a:t>
            </a:r>
            <a:r>
              <a:rPr lang="en-US" sz="1800" dirty="0">
                <a:solidFill>
                  <a:srgbClr val="EAEAEA"/>
                </a:solidFill>
              </a:rPr>
              <a:t/>
            </a:r>
            <a:br>
              <a:rPr lang="en-US" sz="1800" dirty="0">
                <a:solidFill>
                  <a:srgbClr val="EAEAEA"/>
                </a:solidFill>
              </a:rPr>
            </a:br>
            <a:r>
              <a:rPr lang="en-US" sz="1800" dirty="0">
                <a:solidFill>
                  <a:srgbClr val="EAEAEA"/>
                </a:solidFill>
              </a:rPr>
              <a:t>	</a:t>
            </a:r>
            <a:r>
              <a:rPr lang="en-US" sz="1800" dirty="0" smtClean="0">
                <a:solidFill>
                  <a:srgbClr val="EAEAEA"/>
                </a:solidFill>
              </a:rPr>
              <a:t>RDD-D </a:t>
            </a:r>
            <a:r>
              <a:rPr lang="en-US" sz="1800" dirty="0">
                <a:solidFill>
                  <a:srgbClr val="EAEAEA"/>
                </a:solidFill>
              </a:rPr>
              <a:t>– River </a:t>
            </a:r>
            <a:r>
              <a:rPr lang="en-US" sz="1800" dirty="0">
                <a:solidFill>
                  <a:srgbClr val="EAEAEA"/>
                </a:solidFill>
              </a:rPr>
              <a:t>Dev’t</a:t>
            </a:r>
            <a:r>
              <a:rPr lang="en-US" sz="1800" dirty="0">
                <a:solidFill>
                  <a:srgbClr val="EAEAEA"/>
                </a:solidFill>
              </a:rPr>
              <a:t> </a:t>
            </a:r>
            <a:r>
              <a:rPr lang="en-US" sz="1800" dirty="0" smtClean="0">
                <a:solidFill>
                  <a:srgbClr val="EAEAEA"/>
                </a:solidFill>
              </a:rPr>
              <a:t>District-Downtown</a:t>
            </a:r>
            <a:r>
              <a:rPr lang="en-US" sz="1800" dirty="0">
                <a:solidFill>
                  <a:srgbClr val="EAEAEA"/>
                </a:solidFill>
              </a:rPr>
              <a:t/>
            </a:r>
            <a:br>
              <a:rPr lang="en-US" sz="1800" dirty="0">
                <a:solidFill>
                  <a:srgbClr val="EAEAEA"/>
                </a:solidFill>
              </a:rPr>
            </a:br>
            <a:r>
              <a:rPr lang="en-US" sz="1800" dirty="0">
                <a:solidFill>
                  <a:srgbClr val="EAEAEA"/>
                </a:solidFill>
              </a:rPr>
              <a:t>    </a:t>
            </a:r>
            <a:r>
              <a:rPr lang="en-US" sz="1800" dirty="0" smtClean="0">
                <a:solidFill>
                  <a:srgbClr val="EAEAEA"/>
                </a:solidFill>
              </a:rPr>
              <a:t> CBD </a:t>
            </a:r>
            <a:r>
              <a:rPr lang="en-US" sz="1800" dirty="0">
                <a:solidFill>
                  <a:srgbClr val="EAEAEA"/>
                </a:solidFill>
              </a:rPr>
              <a:t>– Central Business </a:t>
            </a:r>
            <a:r>
              <a:rPr lang="en-US" sz="1800" dirty="0" smtClean="0">
                <a:solidFill>
                  <a:srgbClr val="EAEAEA"/>
                </a:solidFill>
              </a:rPr>
              <a:t>District</a:t>
            </a:r>
            <a:br>
              <a:rPr lang="en-US" sz="1800" dirty="0" smtClean="0">
                <a:solidFill>
                  <a:srgbClr val="EAEAEA"/>
                </a:solidFill>
              </a:rPr>
            </a:br>
            <a:r>
              <a:rPr lang="en-US" sz="1800" dirty="0">
                <a:solidFill>
                  <a:srgbClr val="EAEAEA"/>
                </a:solidFill>
              </a:rPr>
              <a:t>	</a:t>
            </a:r>
            <a:r>
              <a:rPr lang="en-US" sz="1800" dirty="0" smtClean="0">
                <a:solidFill>
                  <a:srgbClr val="EAEAEA"/>
                </a:solidFill>
              </a:rPr>
              <a:t>GC-D </a:t>
            </a:r>
            <a:r>
              <a:rPr lang="en-US" sz="1800" dirty="0">
                <a:solidFill>
                  <a:srgbClr val="EAEAEA"/>
                </a:solidFill>
              </a:rPr>
              <a:t>– General </a:t>
            </a:r>
            <a:r>
              <a:rPr lang="en-US" sz="1800" dirty="0" smtClean="0">
                <a:solidFill>
                  <a:srgbClr val="EAEAEA"/>
                </a:solidFill>
              </a:rPr>
              <a:t>Commercial-Downtown</a:t>
            </a:r>
            <a:r>
              <a:rPr lang="en-US" sz="1800" dirty="0">
                <a:solidFill>
                  <a:srgbClr val="EAEAEA"/>
                </a:solidFill>
              </a:rPr>
              <a:t/>
            </a:r>
            <a:br>
              <a:rPr lang="en-US" sz="1800" dirty="0">
                <a:solidFill>
                  <a:srgbClr val="EAEAEA"/>
                </a:solidFill>
              </a:rPr>
            </a:br>
            <a:r>
              <a:rPr lang="en-US" sz="1800" dirty="0">
                <a:solidFill>
                  <a:srgbClr val="EAEAEA"/>
                </a:solidFill>
              </a:rPr>
              <a:t>	</a:t>
            </a:r>
            <a:r>
              <a:rPr lang="en-US" sz="1800" dirty="0" smtClean="0">
                <a:solidFill>
                  <a:srgbClr val="EAEAEA"/>
                </a:solidFill>
              </a:rPr>
              <a:t>LI-D </a:t>
            </a:r>
            <a:r>
              <a:rPr lang="en-US" sz="1800" dirty="0">
                <a:solidFill>
                  <a:srgbClr val="EAEAEA"/>
                </a:solidFill>
              </a:rPr>
              <a:t>– Light </a:t>
            </a:r>
            <a:r>
              <a:rPr lang="en-US" sz="1800" dirty="0" smtClean="0">
                <a:solidFill>
                  <a:srgbClr val="EAEAEA"/>
                </a:solidFill>
              </a:rPr>
              <a:t>Industrial-Downtown</a:t>
            </a:r>
            <a:r>
              <a:rPr lang="en-US" sz="2000" dirty="0" smtClean="0">
                <a:solidFill>
                  <a:srgbClr val="EAEAEA"/>
                </a:solidFill>
              </a:rPr>
              <a:t/>
            </a:r>
            <a:br>
              <a:rPr lang="en-US" sz="2000" dirty="0" smtClean="0">
                <a:solidFill>
                  <a:srgbClr val="EAEAEA"/>
                </a:solidFill>
              </a:rPr>
            </a:br>
            <a:r>
              <a:rPr lang="en-US" sz="2000" dirty="0" smtClean="0">
                <a:solidFill>
                  <a:srgbClr val="EAEAEA"/>
                </a:solidFill>
              </a:rPr>
              <a:t/>
            </a:r>
            <a:br>
              <a:rPr lang="en-US" sz="2000" dirty="0" smtClean="0">
                <a:solidFill>
                  <a:srgbClr val="EAEAEA"/>
                </a:solidFill>
              </a:rPr>
            </a:br>
            <a:r>
              <a:rPr lang="en-US" sz="1900" dirty="0">
                <a:solidFill>
                  <a:srgbClr val="EAEAEA"/>
                </a:solidFill>
              </a:rPr>
              <a:t>1 </a:t>
            </a:r>
            <a:r>
              <a:rPr lang="en-US" sz="1900" dirty="0" smtClean="0">
                <a:solidFill>
                  <a:srgbClr val="EAEAEA"/>
                </a:solidFill>
              </a:rPr>
              <a:t>– Depot Square Historic </a:t>
            </a:r>
            <a:r>
              <a:rPr lang="en-US" sz="1900" dirty="0">
                <a:solidFill>
                  <a:srgbClr val="EAEAEA"/>
                </a:solidFill>
              </a:rPr>
              <a:t>District </a:t>
            </a:r>
            <a:r>
              <a:rPr lang="en-US" sz="1400" b="1" i="1" dirty="0">
                <a:solidFill>
                  <a:srgbClr val="CC00FF"/>
                </a:solidFill>
              </a:rPr>
              <a:t>(purple)</a:t>
            </a:r>
            <a:br>
              <a:rPr lang="en-US" sz="1400" b="1" i="1" dirty="0">
                <a:solidFill>
                  <a:srgbClr val="CC00FF"/>
                </a:solidFill>
              </a:rPr>
            </a:br>
            <a:r>
              <a:rPr lang="en-US" sz="1800" dirty="0">
                <a:solidFill>
                  <a:srgbClr val="EAEAEA"/>
                </a:solidFill>
              </a:rPr>
              <a:t/>
            </a:r>
            <a:br>
              <a:rPr lang="en-US" sz="1800" dirty="0">
                <a:solidFill>
                  <a:srgbClr val="EAEAEA"/>
                </a:solidFill>
              </a:rPr>
            </a:br>
            <a:r>
              <a:rPr lang="en-US" sz="1900" dirty="0">
                <a:solidFill>
                  <a:srgbClr val="EAEAEA"/>
                </a:solidFill>
              </a:rPr>
              <a:t>1 </a:t>
            </a:r>
            <a:r>
              <a:rPr lang="en-US" sz="1900" dirty="0" smtClean="0">
                <a:solidFill>
                  <a:srgbClr val="EAEAEA"/>
                </a:solidFill>
              </a:rPr>
              <a:t>- TIF #4 Zone </a:t>
            </a:r>
            <a:r>
              <a:rPr lang="en-US" sz="1400" b="1" i="1" dirty="0">
                <a:solidFill>
                  <a:srgbClr val="CC0000"/>
                </a:solidFill>
              </a:rPr>
              <a:t>(red</a:t>
            </a:r>
            <a:r>
              <a:rPr lang="en-US" sz="1400" b="1" i="1" dirty="0" smtClean="0">
                <a:solidFill>
                  <a:srgbClr val="CC0000"/>
                </a:solidFill>
              </a:rPr>
              <a:t>)</a:t>
            </a:r>
            <a:r>
              <a:rPr lang="en-US" sz="1400" b="1" dirty="0" smtClean="0">
                <a:solidFill>
                  <a:srgbClr val="C00000"/>
                </a:solidFill>
              </a:rPr>
              <a:t/>
            </a:r>
            <a:br>
              <a:rPr lang="en-US" sz="1400" b="1" dirty="0" smtClean="0">
                <a:solidFill>
                  <a:srgbClr val="C00000"/>
                </a:solidFill>
              </a:rPr>
            </a:br>
            <a:r>
              <a:rPr lang="en-US" sz="1400" dirty="0">
                <a:solidFill>
                  <a:srgbClr val="C00000"/>
                </a:solidFill>
              </a:rPr>
              <a:t/>
            </a:r>
            <a:br>
              <a:rPr lang="en-US" sz="1400" dirty="0">
                <a:solidFill>
                  <a:srgbClr val="C00000"/>
                </a:solidFill>
              </a:rPr>
            </a:br>
            <a:r>
              <a:rPr lang="en-US" sz="1900" dirty="0" smtClean="0">
                <a:solidFill>
                  <a:srgbClr val="EAEAEA"/>
                </a:solidFill>
              </a:rPr>
              <a:t>1 - 4B STC Improvement Zone </a:t>
            </a:r>
            <a:r>
              <a:rPr lang="en-US" sz="1600" b="1" i="1" dirty="0" smtClean="0">
                <a:solidFill>
                  <a:srgbClr val="FFFF66"/>
                </a:solidFill>
              </a:rPr>
              <a:t>(yellow)</a:t>
            </a:r>
            <a:r>
              <a:rPr lang="en-US" sz="2400" dirty="0">
                <a:solidFill>
                  <a:srgbClr val="EAEAEA"/>
                </a:solidFill>
              </a:rPr>
              <a:t/>
            </a:r>
            <a:br>
              <a:rPr lang="en-US" sz="2400" dirty="0">
                <a:solidFill>
                  <a:srgbClr val="EAEAEA"/>
                </a:solidFill>
              </a:rPr>
            </a:br>
            <a:r>
              <a:rPr lang="en-US" sz="2200" dirty="0" smtClean="0">
                <a:solidFill>
                  <a:srgbClr val="EAEAEA"/>
                </a:solidFill>
              </a:rPr>
              <a:t/>
            </a:r>
            <a:br>
              <a:rPr lang="en-US" sz="2200" dirty="0" smtClean="0">
                <a:solidFill>
                  <a:srgbClr val="EAEAEA"/>
                </a:solidFill>
              </a:rPr>
            </a:br>
            <a:r>
              <a:rPr lang="en-US" sz="2200" dirty="0">
                <a:solidFill>
                  <a:srgbClr val="EAEAEA"/>
                </a:solidFill>
              </a:rPr>
              <a:t/>
            </a:r>
            <a:br>
              <a:rPr lang="en-US" sz="2200" dirty="0">
                <a:solidFill>
                  <a:srgbClr val="EAEAEA"/>
                </a:solidFill>
              </a:rPr>
            </a:br>
            <a:endParaRPr lang="en-US" sz="32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443" y="5585254"/>
            <a:ext cx="1164591" cy="690859"/>
          </a:xfrm>
          <a:prstGeom prst="rect">
            <a:avLst/>
          </a:prstGeom>
        </p:spPr>
      </p:pic>
      <p:pic>
        <p:nvPicPr>
          <p:cNvPr id="3" name="Picture 2"/>
          <p:cNvPicPr>
            <a:picLocks noChangeAspect="1"/>
          </p:cNvPicPr>
          <p:nvPr/>
        </p:nvPicPr>
        <p:blipFill>
          <a:blip r:embed="rId4" cstate="print"/>
          <a:stretch>
            <a:fillRect/>
          </a:stretch>
        </p:blipFill>
        <p:spPr>
          <a:xfrm>
            <a:off x="5257195" y="66107"/>
            <a:ext cx="5159107" cy="6737463"/>
          </a:xfrm>
          <a:prstGeom prst="rect">
            <a:avLst/>
          </a:prstGeom>
        </p:spPr>
      </p:pic>
    </p:spTree>
    <p:extLst>
      <p:ext uri="{BB962C8B-B14F-4D97-AF65-F5344CB8AC3E}">
        <p14:creationId xmlns:p14="http://schemas.microsoft.com/office/powerpoint/2010/main" val="861210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344068"/>
      </a:dk2>
      <a:lt2>
        <a:srgbClr val="D9E0E6"/>
      </a:lt2>
      <a:accent1>
        <a:srgbClr val="F9A602"/>
      </a:accent1>
      <a:accent2>
        <a:srgbClr val="000080"/>
      </a:accent2>
      <a:accent3>
        <a:srgbClr val="D9E0E6"/>
      </a:accent3>
      <a:accent4>
        <a:srgbClr val="BFBFBF"/>
      </a:accent4>
      <a:accent5>
        <a:srgbClr val="A5A5A5"/>
      </a:accent5>
      <a:accent6>
        <a:srgbClr val="004C99"/>
      </a:accent6>
      <a:hlink>
        <a:srgbClr val="6EAC1C"/>
      </a:hlink>
      <a:folHlink>
        <a:srgbClr val="B26B0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40237</TotalTime>
  <Words>2528</Words>
  <Application>Microsoft Office PowerPoint</Application>
  <PresentationFormat>Widescreen</PresentationFormat>
  <Paragraphs>335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Franklin Gothic Medium</vt:lpstr>
      <vt:lpstr>Wingdings</vt:lpstr>
      <vt:lpstr>Retrospect</vt:lpstr>
      <vt:lpstr>Downtown Zoning  Realignment   Work Session </vt:lpstr>
      <vt:lpstr>Downtown Zoning Diagnostic: Freese &amp; Nichols</vt:lpstr>
      <vt:lpstr>Downtown Strategic Plan: Progress to Date</vt:lpstr>
      <vt:lpstr>Downtown Zoning Realignment – Project Meetings</vt:lpstr>
      <vt:lpstr>Proposed Revisions – Greater Downtown</vt:lpstr>
      <vt:lpstr>Zoning Uses </vt:lpstr>
      <vt:lpstr>Existing Zoning Greater Downtown   Overview: 4 zoning districts:  RDD – River Dev’t District  CBD – Central Business District  GC – General Commercial  LI – Light Industrial     824 parcels:  67 - RDD parcels – 8.1%  259 - CBD parcels – 31.4%  341 - GC parcels – 41.4%  157 - LI parcels – 19.1%     1 Historic District (purple)  1 TIF Zone (red) </vt:lpstr>
      <vt:lpstr>Downtown Strategic Plan   Recommendations from Freese &amp; Nichols Diagnostic Report    Consider 5 rezone areas:    A – north/east section;             LI change to RDD-D; 52 parcels   B – west section;              RDD change to CBD; 37 parcels   C – west section;              GC change to CBD; 24 parcels   D – south/central section;             LI change to CBD; 27 parcels   E – south section;             LI change to GC-D; 43 parcels        183 parcels identified for zone change                    (22% parcels downtown) </vt:lpstr>
      <vt:lpstr>Proposed Zoning Greater Downtown   Recommendations from Freese &amp; Nichols Diagnostic Report   Overview: 824 parcels   4 - Zoning Districts:  RDD-D – River Dev’t District-Downtown      CBD – Central Business District  GC-D – General Commercial-Downtown  LI-D – Light Industrial-Downtown  1 – Depot Square Historic District (purple)  1 - TIF #4 Zone (red)  1 - 4B STC Improvement Zone (yellow)   </vt:lpstr>
      <vt:lpstr>Downtown Zoning Use Table  </vt:lpstr>
      <vt:lpstr>Development Standards </vt:lpstr>
      <vt:lpstr>Non-Conforming Uses </vt:lpstr>
      <vt:lpstr>Non-Conforming Use – Downtown </vt:lpstr>
      <vt:lpstr>Definitions </vt:lpstr>
      <vt:lpstr>Land Use Plan Amendment </vt:lpstr>
      <vt:lpstr>Land Use Plan Amendment </vt:lpstr>
      <vt:lpstr>Next Steps: Projected Timeline</vt:lpstr>
      <vt:lpstr>Questions/Comments?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Downtown Zone Realignment</dc:title>
  <dc:creator>Karen Montgomery</dc:creator>
  <cp:lastModifiedBy>Montgomery, Karen</cp:lastModifiedBy>
  <cp:revision>780</cp:revision>
  <cp:lastPrinted>2022-06-08T18:26:12Z</cp:lastPrinted>
  <dcterms:created xsi:type="dcterms:W3CDTF">2019-06-25T20:18:07Z</dcterms:created>
  <dcterms:modified xsi:type="dcterms:W3CDTF">2022-06-08T18:26:40Z</dcterms:modified>
</cp:coreProperties>
</file>